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omments/modernComment_14E_462C6A1A.xml" ContentType="application/vnd.ms-powerpoint.comments+xml"/>
  <Override PartName="/ppt/comments/modernComment_108_2451294D.xml" ContentType="application/vnd.ms-powerpoint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557_9F0D4216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625_9FEA8CCA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4"/>
    <p:sldMasterId id="2147483709" r:id="rId5"/>
    <p:sldMasterId id="2147483712" r:id="rId6"/>
    <p:sldMasterId id="2147483714" r:id="rId7"/>
    <p:sldMasterId id="2147483717" r:id="rId8"/>
    <p:sldMasterId id="2147483719" r:id="rId9"/>
  </p:sldMasterIdLst>
  <p:notesMasterIdLst>
    <p:notesMasterId r:id="rId27"/>
  </p:notesMasterIdLst>
  <p:handoutMasterIdLst>
    <p:handoutMasterId r:id="rId28"/>
  </p:handoutMasterIdLst>
  <p:sldIdLst>
    <p:sldId id="334" r:id="rId10"/>
    <p:sldId id="264" r:id="rId11"/>
    <p:sldId id="1562" r:id="rId12"/>
    <p:sldId id="1581" r:id="rId13"/>
    <p:sldId id="1563" r:id="rId14"/>
    <p:sldId id="1566" r:id="rId15"/>
    <p:sldId id="1565" r:id="rId16"/>
    <p:sldId id="1583" r:id="rId17"/>
    <p:sldId id="1367" r:id="rId18"/>
    <p:sldId id="1576" r:id="rId19"/>
    <p:sldId id="1573" r:id="rId20"/>
    <p:sldId id="1577" r:id="rId21"/>
    <p:sldId id="1579" r:id="rId22"/>
    <p:sldId id="1570" r:id="rId23"/>
    <p:sldId id="261" r:id="rId24"/>
    <p:sldId id="1560" r:id="rId25"/>
    <p:sldId id="1571" r:id="rId2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5F3217-18FB-C9AD-2511-896FA3C6861F}" name="Kwanandas Andrew" initials="KA" userId="1a37191556c3fed8" providerId="Windows Live"/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121"/>
    <a:srgbClr val="DB4624"/>
    <a:srgbClr val="BC342F"/>
    <a:srgbClr val="13284B"/>
    <a:srgbClr val="13294B"/>
    <a:srgbClr val="E84A27"/>
    <a:srgbClr val="D23732"/>
    <a:srgbClr val="A42E27"/>
    <a:srgbClr val="6D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0FE00-C3D1-49CB-8271-84CBE9013C5E}" v="196" dt="2024-03-08T15:17:07.047"/>
    <p1510:client id="{0320A52C-07DE-4151-B706-923D58279D46}" v="28" dt="2024-03-08T16:37:42.341"/>
    <p1510:client id="{08AF0B8A-AB4A-49CF-9068-1D401B9FF1D9}" v="368" dt="2024-03-08T16:08:23.487"/>
    <p1510:client id="{10BD4129-984E-4E73-B484-3A2EA951EAED}" v="1" dt="2024-03-08T15:22:07.971"/>
    <p1510:client id="{24C28432-9F59-40D2-BBE3-AF8D6AB89249}" v="6" dt="2024-03-08T16:22:29.143"/>
    <p1510:client id="{30F36B99-11D8-1748-B753-D63006EE575A}" v="205" dt="2024-03-08T16:31:19.429"/>
    <p1510:client id="{34DCB794-7DB4-44C6-8C9D-F0CD346D1D44}" v="403" dt="2024-03-07T20:50:47.351"/>
    <p1510:client id="{36C694C3-6148-4DD6-AC87-DF380E4A8E1C}" v="11" dt="2024-03-08T16:11:30.513"/>
    <p1510:client id="{3C24294F-6D9F-483F-BBEE-C8651AC8C7C5}" v="23" dt="2024-03-08T16:32:13.173"/>
    <p1510:client id="{53B44418-AB08-4D30-9A6F-D5C966D6E102}" v="31" dt="2024-03-08T16:24:27.651"/>
    <p1510:client id="{5B62FEB6-9454-4617-8E9E-07E42256EFFF}" v="537" dt="2024-03-07T22:19:42.884"/>
    <p1510:client id="{853FE26C-F495-476A-9458-C53DF028AC6B}" v="122" dt="2024-03-07T19:33:08.344"/>
    <p1510:client id="{9613AE24-AE49-4748-8EB1-E103BFBF0FBA}" v="1102" dt="2024-03-07T20:16:55.012"/>
    <p1510:client id="{9E4215C4-C4CD-4AB4-809D-96C8CBDD98C0}" v="207" dt="2024-03-08T16:35:54.876"/>
    <p1510:client id="{C1EA0BA0-5C10-4FD8-9134-8D10E5F98BAD}" v="1" dt="2024-03-07T19:16:41.490"/>
    <p1510:client id="{DF85C397-DC6C-4BDB-86B4-5D6868979846}" v="28" dt="2024-03-08T15:31:10.833"/>
    <p1510:client id="{E49D9686-0479-40BF-9191-88602ADB4882}" v="1307" dt="2024-03-08T16:36:39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8"/>
    <p:restoredTop sz="94694"/>
  </p:normalViewPr>
  <p:slideViewPr>
    <p:cSldViewPr snapToGrid="0">
      <p:cViewPr varScale="1">
        <p:scale>
          <a:sx n="161" d="100"/>
          <a:sy n="161" d="100"/>
        </p:scale>
        <p:origin x="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omments/modernComment_108_245129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672764-ADCF-430C-A939-FE15EF3FD76F}" authorId="{865F3217-18FB-C9AD-2511-896FA3C6861F}" created="2024-03-04T04:15:27.364">
    <pc:sldMkLst xmlns:pc="http://schemas.microsoft.com/office/powerpoint/2013/main/command">
      <pc:docMk/>
      <pc:sldMk cId="609298765" sldId="264"/>
    </pc:sldMkLst>
    <p188:txBody>
      <a:bodyPr/>
      <a:lstStyle/>
      <a:p>
        <a:r>
          <a:rPr lang="en-US"/>
          <a:t>Put in pictures</a:t>
        </a:r>
      </a:p>
    </p188:txBody>
  </p188:cm>
</p188:cmLst>
</file>

<file path=ppt/comments/modernComment_14E_462C6A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359353-6DC3-4085-A4B7-D11718EEE6F0}" authorId="{865F3217-18FB-C9AD-2511-896FA3C6861F}" created="2024-03-04T04:16:33.957">
    <pc:sldMkLst xmlns:pc="http://schemas.microsoft.com/office/powerpoint/2013/main/command">
      <pc:docMk/>
      <pc:sldMk cId="1177315866" sldId="334"/>
    </pc:sldMkLst>
    <p188:txBody>
      <a:bodyPr/>
      <a:lstStyle/>
      <a:p>
        <a:r>
          <a:rPr lang="en-US"/>
          <a:t>Change company name to be smaller</a:t>
        </a:r>
      </a:p>
    </p188:txBody>
  </p188:cm>
</p188:cmLst>
</file>

<file path=ppt/comments/modernComment_557_9F0D42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F7C5BD-F419-4242-984F-E54A59F2418F}" authorId="{865F3217-18FB-C9AD-2511-896FA3C6861F}" created="2024-03-04T04:16:15.192">
    <pc:sldMkLst xmlns:pc="http://schemas.microsoft.com/office/powerpoint/2013/main/command">
      <pc:docMk/>
      <pc:sldMk cId="2668446230" sldId="1367"/>
    </pc:sldMkLst>
    <p188:txBody>
      <a:bodyPr/>
      <a:lstStyle/>
      <a:p>
        <a:r>
          <a:rPr lang="en-US"/>
          <a:t>Is the size proportional? Be intentional with your diagrams!</a:t>
        </a:r>
      </a:p>
    </p188:txBody>
  </p188:cm>
  <p188:cm id="{2BA4B308-3252-4687-BF0C-FF0363FB7AB4}" authorId="{865F3217-18FB-C9AD-2511-896FA3C6861F}" created="2024-03-04T04:17:09.910">
    <pc:sldMkLst xmlns:pc="http://schemas.microsoft.com/office/powerpoint/2013/main/command">
      <pc:docMk/>
      <pc:sldMk cId="2668446230" sldId="1367"/>
    </pc:sldMkLst>
    <p188:txBody>
      <a:bodyPr/>
      <a:lstStyle/>
      <a:p>
        <a:r>
          <a:rPr lang="en-US"/>
          <a:t>Scale the size down to not consume the footer</a:t>
        </a:r>
      </a:p>
    </p188:txBody>
  </p188:cm>
  <p188:cm id="{AE6F3E71-2208-4CAF-869E-CE1273E2FE78}" authorId="{865F3217-18FB-C9AD-2511-896FA3C6861F}" created="2024-03-04T04:17:57.269">
    <pc:sldMkLst xmlns:pc="http://schemas.microsoft.com/office/powerpoint/2013/main/command">
      <pc:docMk/>
      <pc:sldMk cId="2668446230" sldId="1367"/>
    </pc:sldMkLst>
    <p188:txBody>
      <a:bodyPr/>
      <a:lstStyle/>
      <a:p>
        <a:r>
          <a:rPr lang="en-US"/>
          <a:t>I know you've received data from your client (have you made statistics from them? If you have include them)</a:t>
        </a:r>
      </a:p>
    </p188:txBody>
  </p188:cm>
</p188:cmLst>
</file>

<file path=ppt/comments/modernComment_625_9FEA8C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4FF03D-74E4-4177-B026-13F992DFBF67}" authorId="{865F3217-18FB-C9AD-2511-896FA3C6861F}" created="2024-03-04T04:15:41.364">
    <pc:sldMkLst xmlns:pc="http://schemas.microsoft.com/office/powerpoint/2013/main/command">
      <pc:docMk/>
      <pc:sldMk cId="4092330096" sldId="1355"/>
    </pc:sldMkLst>
    <p188:txBody>
      <a:bodyPr/>
      <a:lstStyle/>
      <a:p>
        <a:r>
          <a:rPr lang="en-US"/>
          <a:t>Break this down</a:t>
        </a:r>
      </a:p>
    </p188:txBody>
  </p188:cm>
  <p188:cm id="{701DFC3A-8AA6-4731-8885-ED6B3E3478E1}" authorId="{865F3217-18FB-C9AD-2511-896FA3C6861F}" created="2024-03-04T04:16:49.5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92330096" sldId="1355"/>
      <ac:spMk id="3" creationId="{00000000-0000-0000-0000-000000000000}"/>
    </ac:deMkLst>
    <p188:txBody>
      <a:bodyPr/>
      <a:lstStyle/>
      <a:p>
        <a:r>
          <a:rPr lang="en-US"/>
          <a:t>Remove kicker box if you're not planning to use it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98CEC-DF10-44DE-89DA-6CDBE6AEF9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7B680A-502B-4965-9DBF-C3EDCAE35D19}">
      <dgm:prSet phldrT="[Text]"/>
      <dgm:spPr/>
      <dgm:t>
        <a:bodyPr/>
        <a:lstStyle/>
        <a:p>
          <a:pPr rtl="0"/>
          <a:r>
            <a:rPr lang="en-GB">
              <a:latin typeface="Arial" panose="020B0604020202020204"/>
            </a:rPr>
            <a:t>Problem Statement</a:t>
          </a:r>
          <a:endParaRPr lang="en-GB"/>
        </a:p>
      </dgm:t>
    </dgm:pt>
    <dgm:pt modelId="{FD995FD1-FA50-48C9-9161-434B835D0611}" type="parTrans" cxnId="{13CBF2C3-F9EA-49FE-9320-22EEC382D31C}">
      <dgm:prSet/>
      <dgm:spPr/>
    </dgm:pt>
    <dgm:pt modelId="{76B05D43-10F5-446C-A981-E512A0BFDDB2}" type="sibTrans" cxnId="{13CBF2C3-F9EA-49FE-9320-22EEC382D31C}">
      <dgm:prSet/>
      <dgm:spPr/>
    </dgm:pt>
    <dgm:pt modelId="{5C2DB683-08D0-4B6E-8F81-A9F74EF5CA1B}">
      <dgm:prSet phldrT="[Text]"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Donor Info</a:t>
          </a:r>
          <a:endParaRPr lang="en-GB"/>
        </a:p>
      </dgm:t>
    </dgm:pt>
    <dgm:pt modelId="{DA71E885-4BDF-4805-BCDE-02667503135B}" type="parTrans" cxnId="{C4D22ADD-B8D7-4C12-B952-7EEACA7F6EA4}">
      <dgm:prSet/>
      <dgm:spPr/>
    </dgm:pt>
    <dgm:pt modelId="{D36ED88C-F251-4DB4-B944-0256534390BD}" type="sibTrans" cxnId="{C4D22ADD-B8D7-4C12-B952-7EEACA7F6EA4}">
      <dgm:prSet/>
      <dgm:spPr/>
    </dgm:pt>
    <dgm:pt modelId="{BFD37CFC-0430-4162-8B92-F1CDE0189E2C}">
      <dgm:prSet phldrT="[Text]"/>
      <dgm:spPr/>
      <dgm:t>
        <a:bodyPr/>
        <a:lstStyle/>
        <a:p>
          <a:r>
            <a:rPr lang="en-GB">
              <a:latin typeface="Arial" panose="020B0604020202020204"/>
            </a:rPr>
            <a:t>Fundraising</a:t>
          </a:r>
          <a:endParaRPr lang="en-GB"/>
        </a:p>
      </dgm:t>
    </dgm:pt>
    <dgm:pt modelId="{60A395F5-6A93-43F4-81BD-BCC565799317}" type="parTrans" cxnId="{CC3BAB24-E6E8-4328-A180-E3A62EE41F58}">
      <dgm:prSet/>
      <dgm:spPr/>
    </dgm:pt>
    <dgm:pt modelId="{C33B66E9-10AB-4FFC-B6F1-BB4C43F38F9C}" type="sibTrans" cxnId="{CC3BAB24-E6E8-4328-A180-E3A62EE41F58}">
      <dgm:prSet/>
      <dgm:spPr/>
    </dgm:pt>
    <dgm:pt modelId="{E8C153F3-4F6A-4DFE-AAD7-3CD4EFB158BF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Moving Forward</a:t>
          </a:r>
        </a:p>
      </dgm:t>
    </dgm:pt>
    <dgm:pt modelId="{28635BE1-4419-4E1F-9A20-F665FD7AA46E}" type="parTrans" cxnId="{CB2774BA-2366-4947-BF32-D0FDFB34E37D}">
      <dgm:prSet/>
      <dgm:spPr/>
    </dgm:pt>
    <dgm:pt modelId="{5525F2AD-E814-4245-AEA5-36204BCB43A9}" type="sibTrans" cxnId="{CB2774BA-2366-4947-BF32-D0FDFB34E37D}">
      <dgm:prSet/>
      <dgm:spPr/>
    </dgm:pt>
    <dgm:pt modelId="{6246CCAC-AA75-4155-8E0A-ABCB700C3C80}" type="pres">
      <dgm:prSet presAssocID="{94D98CEC-DF10-44DE-89DA-6CDBE6AEF966}" presName="CompostProcess" presStyleCnt="0">
        <dgm:presLayoutVars>
          <dgm:dir/>
          <dgm:resizeHandles val="exact"/>
        </dgm:presLayoutVars>
      </dgm:prSet>
      <dgm:spPr/>
    </dgm:pt>
    <dgm:pt modelId="{E221B44C-B3B6-46D0-9AE1-485605406D30}" type="pres">
      <dgm:prSet presAssocID="{94D98CEC-DF10-44DE-89DA-6CDBE6AEF966}" presName="arrow" presStyleLbl="bgShp" presStyleIdx="0" presStyleCnt="1"/>
      <dgm:spPr/>
    </dgm:pt>
    <dgm:pt modelId="{4B2F4AFF-C2ED-403A-801E-350B7C193C7C}" type="pres">
      <dgm:prSet presAssocID="{94D98CEC-DF10-44DE-89DA-6CDBE6AEF966}" presName="linearProcess" presStyleCnt="0"/>
      <dgm:spPr/>
    </dgm:pt>
    <dgm:pt modelId="{9F030B85-DC73-42CD-8681-2EDB5E1A378F}" type="pres">
      <dgm:prSet presAssocID="{4B7B680A-502B-4965-9DBF-C3EDCAE35D19}" presName="textNode" presStyleLbl="node1" presStyleIdx="0" presStyleCnt="4">
        <dgm:presLayoutVars>
          <dgm:bulletEnabled val="1"/>
        </dgm:presLayoutVars>
      </dgm:prSet>
      <dgm:spPr/>
    </dgm:pt>
    <dgm:pt modelId="{9CA5CFCA-311C-49B1-A272-240DA03278ED}" type="pres">
      <dgm:prSet presAssocID="{76B05D43-10F5-446C-A981-E512A0BFDDB2}" presName="sibTrans" presStyleCnt="0"/>
      <dgm:spPr/>
    </dgm:pt>
    <dgm:pt modelId="{FF9D9E34-3B14-444B-AA58-B3E49DFD862C}" type="pres">
      <dgm:prSet presAssocID="{5C2DB683-08D0-4B6E-8F81-A9F74EF5CA1B}" presName="textNode" presStyleLbl="node1" presStyleIdx="1" presStyleCnt="4">
        <dgm:presLayoutVars>
          <dgm:bulletEnabled val="1"/>
        </dgm:presLayoutVars>
      </dgm:prSet>
      <dgm:spPr/>
    </dgm:pt>
    <dgm:pt modelId="{9F2A872C-5EF2-4F4A-A538-87CC1C44D0D3}" type="pres">
      <dgm:prSet presAssocID="{D36ED88C-F251-4DB4-B944-0256534390BD}" presName="sibTrans" presStyleCnt="0"/>
      <dgm:spPr/>
    </dgm:pt>
    <dgm:pt modelId="{BF0C7DEA-734B-4488-BED2-5AC58E7524BB}" type="pres">
      <dgm:prSet presAssocID="{BFD37CFC-0430-4162-8B92-F1CDE0189E2C}" presName="textNode" presStyleLbl="node1" presStyleIdx="2" presStyleCnt="4">
        <dgm:presLayoutVars>
          <dgm:bulletEnabled val="1"/>
        </dgm:presLayoutVars>
      </dgm:prSet>
      <dgm:spPr/>
    </dgm:pt>
    <dgm:pt modelId="{B42BE080-B9FB-4346-93EC-6A75FBE53762}" type="pres">
      <dgm:prSet presAssocID="{C33B66E9-10AB-4FFC-B6F1-BB4C43F38F9C}" presName="sibTrans" presStyleCnt="0"/>
      <dgm:spPr/>
    </dgm:pt>
    <dgm:pt modelId="{683E1C71-DA43-4AE9-B404-16D24024570D}" type="pres">
      <dgm:prSet presAssocID="{E8C153F3-4F6A-4DFE-AAD7-3CD4EFB158B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FC47114-337E-41E9-95E3-C8C290EDD6DB}" type="presOf" srcId="{BFD37CFC-0430-4162-8B92-F1CDE0189E2C}" destId="{BF0C7DEA-734B-4488-BED2-5AC58E7524BB}" srcOrd="0" destOrd="0" presId="urn:microsoft.com/office/officeart/2005/8/layout/hProcess9"/>
    <dgm:cxn modelId="{CC3BAB24-E6E8-4328-A180-E3A62EE41F58}" srcId="{94D98CEC-DF10-44DE-89DA-6CDBE6AEF966}" destId="{BFD37CFC-0430-4162-8B92-F1CDE0189E2C}" srcOrd="2" destOrd="0" parTransId="{60A395F5-6A93-43F4-81BD-BCC565799317}" sibTransId="{C33B66E9-10AB-4FFC-B6F1-BB4C43F38F9C}"/>
    <dgm:cxn modelId="{C7DB9B2C-F7EF-4D14-ABE9-BC9307ED8D29}" type="presOf" srcId="{5C2DB683-08D0-4B6E-8F81-A9F74EF5CA1B}" destId="{FF9D9E34-3B14-444B-AA58-B3E49DFD862C}" srcOrd="0" destOrd="0" presId="urn:microsoft.com/office/officeart/2005/8/layout/hProcess9"/>
    <dgm:cxn modelId="{50762E54-2047-4CAE-A01D-EE3E979448E7}" type="presOf" srcId="{E8C153F3-4F6A-4DFE-AAD7-3CD4EFB158BF}" destId="{683E1C71-DA43-4AE9-B404-16D24024570D}" srcOrd="0" destOrd="0" presId="urn:microsoft.com/office/officeart/2005/8/layout/hProcess9"/>
    <dgm:cxn modelId="{C8AB9959-CB47-4D93-9ED4-BB6CB08FE794}" type="presOf" srcId="{94D98CEC-DF10-44DE-89DA-6CDBE6AEF966}" destId="{6246CCAC-AA75-4155-8E0A-ABCB700C3C80}" srcOrd="0" destOrd="0" presId="urn:microsoft.com/office/officeart/2005/8/layout/hProcess9"/>
    <dgm:cxn modelId="{CB2774BA-2366-4947-BF32-D0FDFB34E37D}" srcId="{94D98CEC-DF10-44DE-89DA-6CDBE6AEF966}" destId="{E8C153F3-4F6A-4DFE-AAD7-3CD4EFB158BF}" srcOrd="3" destOrd="0" parTransId="{28635BE1-4419-4E1F-9A20-F665FD7AA46E}" sibTransId="{5525F2AD-E814-4245-AEA5-36204BCB43A9}"/>
    <dgm:cxn modelId="{13CBF2C3-F9EA-49FE-9320-22EEC382D31C}" srcId="{94D98CEC-DF10-44DE-89DA-6CDBE6AEF966}" destId="{4B7B680A-502B-4965-9DBF-C3EDCAE35D19}" srcOrd="0" destOrd="0" parTransId="{FD995FD1-FA50-48C9-9161-434B835D0611}" sibTransId="{76B05D43-10F5-446C-A981-E512A0BFDDB2}"/>
    <dgm:cxn modelId="{CB9B53CF-FEA0-4AB7-A364-70CED4FC2426}" type="presOf" srcId="{4B7B680A-502B-4965-9DBF-C3EDCAE35D19}" destId="{9F030B85-DC73-42CD-8681-2EDB5E1A378F}" srcOrd="0" destOrd="0" presId="urn:microsoft.com/office/officeart/2005/8/layout/hProcess9"/>
    <dgm:cxn modelId="{C4D22ADD-B8D7-4C12-B952-7EEACA7F6EA4}" srcId="{94D98CEC-DF10-44DE-89DA-6CDBE6AEF966}" destId="{5C2DB683-08D0-4B6E-8F81-A9F74EF5CA1B}" srcOrd="1" destOrd="0" parTransId="{DA71E885-4BDF-4805-BCDE-02667503135B}" sibTransId="{D36ED88C-F251-4DB4-B944-0256534390BD}"/>
    <dgm:cxn modelId="{C6C142B2-862F-4B30-9F7E-21E3069AB241}" type="presParOf" srcId="{6246CCAC-AA75-4155-8E0A-ABCB700C3C80}" destId="{E221B44C-B3B6-46D0-9AE1-485605406D30}" srcOrd="0" destOrd="0" presId="urn:microsoft.com/office/officeart/2005/8/layout/hProcess9"/>
    <dgm:cxn modelId="{738B802A-6D4B-4F2D-ADFF-35471FA5DDBD}" type="presParOf" srcId="{6246CCAC-AA75-4155-8E0A-ABCB700C3C80}" destId="{4B2F4AFF-C2ED-403A-801E-350B7C193C7C}" srcOrd="1" destOrd="0" presId="urn:microsoft.com/office/officeart/2005/8/layout/hProcess9"/>
    <dgm:cxn modelId="{7A8E9BFC-BDE7-420D-8453-E5B831501EFC}" type="presParOf" srcId="{4B2F4AFF-C2ED-403A-801E-350B7C193C7C}" destId="{9F030B85-DC73-42CD-8681-2EDB5E1A378F}" srcOrd="0" destOrd="0" presId="urn:microsoft.com/office/officeart/2005/8/layout/hProcess9"/>
    <dgm:cxn modelId="{9966AB61-F6D4-4C88-A400-BE64BF98E2E1}" type="presParOf" srcId="{4B2F4AFF-C2ED-403A-801E-350B7C193C7C}" destId="{9CA5CFCA-311C-49B1-A272-240DA03278ED}" srcOrd="1" destOrd="0" presId="urn:microsoft.com/office/officeart/2005/8/layout/hProcess9"/>
    <dgm:cxn modelId="{6365EE75-BC36-4200-9691-B9D00F1AB237}" type="presParOf" srcId="{4B2F4AFF-C2ED-403A-801E-350B7C193C7C}" destId="{FF9D9E34-3B14-444B-AA58-B3E49DFD862C}" srcOrd="2" destOrd="0" presId="urn:microsoft.com/office/officeart/2005/8/layout/hProcess9"/>
    <dgm:cxn modelId="{A7CAC8F7-2C6D-4254-8A47-816245932B0C}" type="presParOf" srcId="{4B2F4AFF-C2ED-403A-801E-350B7C193C7C}" destId="{9F2A872C-5EF2-4F4A-A538-87CC1C44D0D3}" srcOrd="3" destOrd="0" presId="urn:microsoft.com/office/officeart/2005/8/layout/hProcess9"/>
    <dgm:cxn modelId="{29ADA5A7-9FF3-4188-822E-26E7D2D3952E}" type="presParOf" srcId="{4B2F4AFF-C2ED-403A-801E-350B7C193C7C}" destId="{BF0C7DEA-734B-4488-BED2-5AC58E7524BB}" srcOrd="4" destOrd="0" presId="urn:microsoft.com/office/officeart/2005/8/layout/hProcess9"/>
    <dgm:cxn modelId="{8FE143D5-6DB1-40F4-9904-5D5BF83DA0B8}" type="presParOf" srcId="{4B2F4AFF-C2ED-403A-801E-350B7C193C7C}" destId="{B42BE080-B9FB-4346-93EC-6A75FBE53762}" srcOrd="5" destOrd="0" presId="urn:microsoft.com/office/officeart/2005/8/layout/hProcess9"/>
    <dgm:cxn modelId="{D6668291-BF20-4355-9852-141295AA52EB}" type="presParOf" srcId="{4B2F4AFF-C2ED-403A-801E-350B7C193C7C}" destId="{683E1C71-DA43-4AE9-B404-16D24024570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3A7A0-5D25-441A-BBF5-4180251E177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14B0A-1612-47F3-AF63-9367E7ACB063}">
      <dgm:prSet phldrT="[Text]" phldr="0"/>
      <dgm:spPr/>
      <dgm:t>
        <a:bodyPr/>
        <a:lstStyle/>
        <a:p>
          <a:r>
            <a:rPr lang="en-US" dirty="0">
              <a:latin typeface="Arial" panose="020B0604020202020204"/>
            </a:rPr>
            <a:t>Donors</a:t>
          </a:r>
          <a:endParaRPr lang="en-US" dirty="0"/>
        </a:p>
      </dgm:t>
    </dgm:pt>
    <dgm:pt modelId="{E4B7817C-E7BE-40B2-8F9F-B54CF2A24F34}" type="parTrans" cxnId="{E25453D8-38BB-4BC3-8B16-007CAD59346E}">
      <dgm:prSet/>
      <dgm:spPr/>
      <dgm:t>
        <a:bodyPr/>
        <a:lstStyle/>
        <a:p>
          <a:endParaRPr lang="en-US"/>
        </a:p>
      </dgm:t>
    </dgm:pt>
    <dgm:pt modelId="{A11AB218-71B2-4297-BAD3-F7B8C0524EAD}" type="sibTrans" cxnId="{E25453D8-38BB-4BC3-8B16-007CAD59346E}">
      <dgm:prSet/>
      <dgm:spPr/>
      <dgm:t>
        <a:bodyPr/>
        <a:lstStyle/>
        <a:p>
          <a:endParaRPr lang="en-US"/>
        </a:p>
      </dgm:t>
    </dgm:pt>
    <dgm:pt modelId="{87C4CE31-BBCA-4823-86C4-E9CFE1018B28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Grow &amp; segment </a:t>
          </a:r>
          <a:r>
            <a:rPr lang="en-US" b="1" dirty="0">
              <a:latin typeface="Arial" panose="020B0604020202020204"/>
            </a:rPr>
            <a:t>donor database</a:t>
          </a:r>
          <a:endParaRPr lang="en-US" b="1" dirty="0"/>
        </a:p>
      </dgm:t>
    </dgm:pt>
    <dgm:pt modelId="{90A315C0-6F69-42A4-AEF4-4456855921FF}" type="parTrans" cxnId="{EC7A2974-21FE-4F3E-A91D-757284F56886}">
      <dgm:prSet/>
      <dgm:spPr/>
      <dgm:t>
        <a:bodyPr/>
        <a:lstStyle/>
        <a:p>
          <a:endParaRPr lang="en-US"/>
        </a:p>
      </dgm:t>
    </dgm:pt>
    <dgm:pt modelId="{6968AF26-631B-4036-8FF6-993E2D3B1DB3}" type="sibTrans" cxnId="{EC7A2974-21FE-4F3E-A91D-757284F56886}">
      <dgm:prSet/>
      <dgm:spPr/>
      <dgm:t>
        <a:bodyPr/>
        <a:lstStyle/>
        <a:p>
          <a:endParaRPr lang="en-US"/>
        </a:p>
      </dgm:t>
    </dgm:pt>
    <dgm:pt modelId="{F31EA3E3-8961-4758-B1ED-455D0FA403F4}">
      <dgm:prSet phldrT="[Text]" phldr="0"/>
      <dgm:spPr/>
      <dgm:t>
        <a:bodyPr/>
        <a:lstStyle/>
        <a:p>
          <a:r>
            <a:rPr lang="en-US" dirty="0">
              <a:latin typeface="Arial" panose="020B0604020202020204"/>
            </a:rPr>
            <a:t>Marketing</a:t>
          </a:r>
          <a:endParaRPr lang="en-US" dirty="0"/>
        </a:p>
      </dgm:t>
    </dgm:pt>
    <dgm:pt modelId="{8746C729-A525-4E5B-A134-3AD2E8E0788E}" type="parTrans" cxnId="{258CE353-9849-4474-9E84-05B5127FC55B}">
      <dgm:prSet/>
      <dgm:spPr/>
      <dgm:t>
        <a:bodyPr/>
        <a:lstStyle/>
        <a:p>
          <a:endParaRPr lang="en-US"/>
        </a:p>
      </dgm:t>
    </dgm:pt>
    <dgm:pt modelId="{0D9AD3E4-582F-41B8-910B-8EC08BDFD086}" type="sibTrans" cxnId="{258CE353-9849-4474-9E84-05B5127FC55B}">
      <dgm:prSet/>
      <dgm:spPr/>
      <dgm:t>
        <a:bodyPr/>
        <a:lstStyle/>
        <a:p>
          <a:endParaRPr lang="en-US"/>
        </a:p>
      </dgm:t>
    </dgm:pt>
    <dgm:pt modelId="{B6727D19-49E4-4539-9893-91582B90C1F0}">
      <dgm:prSet phldrT="[Text]" phldr="0"/>
      <dgm:spPr/>
      <dgm:t>
        <a:bodyPr/>
        <a:lstStyle/>
        <a:p>
          <a:r>
            <a:rPr lang="en-US" dirty="0">
              <a:latin typeface="Arial" panose="020B0604020202020204"/>
            </a:rPr>
            <a:t>Finance</a:t>
          </a:r>
          <a:endParaRPr lang="en-US" dirty="0"/>
        </a:p>
      </dgm:t>
    </dgm:pt>
    <dgm:pt modelId="{10B4E52E-6847-484C-9D38-2173BB00B544}" type="parTrans" cxnId="{5C62369D-F322-440E-97E4-A8C35D6F0A93}">
      <dgm:prSet/>
      <dgm:spPr/>
      <dgm:t>
        <a:bodyPr/>
        <a:lstStyle/>
        <a:p>
          <a:endParaRPr lang="en-US"/>
        </a:p>
      </dgm:t>
    </dgm:pt>
    <dgm:pt modelId="{881022AC-BA9E-4523-B9D5-983A149935BB}" type="sibTrans" cxnId="{5C62369D-F322-440E-97E4-A8C35D6F0A93}">
      <dgm:prSet/>
      <dgm:spPr/>
      <dgm:t>
        <a:bodyPr/>
        <a:lstStyle/>
        <a:p>
          <a:endParaRPr lang="en-US"/>
        </a:p>
      </dgm:t>
    </dgm:pt>
    <dgm:pt modelId="{5B7DBD90-0C0F-46AF-834B-35DFFF65BAB5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Advise on the allocation of our marketing budget </a:t>
          </a:r>
        </a:p>
      </dgm:t>
    </dgm:pt>
    <dgm:pt modelId="{5FF6A536-F849-410D-B511-13F379B871D1}" type="parTrans" cxnId="{D5443EF9-AD60-46FC-A427-36931976D8D3}">
      <dgm:prSet/>
      <dgm:spPr/>
      <dgm:t>
        <a:bodyPr/>
        <a:lstStyle/>
        <a:p>
          <a:endParaRPr lang="en-US"/>
        </a:p>
      </dgm:t>
    </dgm:pt>
    <dgm:pt modelId="{30AFE456-51A5-4D0F-8A9D-938651019614}" type="sibTrans" cxnId="{D5443EF9-AD60-46FC-A427-36931976D8D3}">
      <dgm:prSet/>
      <dgm:spPr/>
      <dgm:t>
        <a:bodyPr/>
        <a:lstStyle/>
        <a:p>
          <a:endParaRPr lang="en-US"/>
        </a:p>
      </dgm:t>
    </dgm:pt>
    <dgm:pt modelId="{C8639296-7AC8-452A-8658-E7542A113FA2}">
      <dgm:prSet phldr="0"/>
      <dgm:spPr/>
      <dgm:t>
        <a:bodyPr/>
        <a:lstStyle/>
        <a:p>
          <a:pPr rtl="0"/>
          <a:r>
            <a:rPr lang="en-US" b="1">
              <a:latin typeface="Arial" panose="020B0604020202020204"/>
            </a:rPr>
            <a:t>Creating content</a:t>
          </a:r>
          <a:r>
            <a:rPr lang="en-US">
              <a:latin typeface="Arial" panose="020B0604020202020204"/>
            </a:rPr>
            <a:t> to show impact</a:t>
          </a:r>
        </a:p>
      </dgm:t>
    </dgm:pt>
    <dgm:pt modelId="{7CDBDD55-4578-4AFB-9AFE-B9A7157025DE}" type="parTrans" cxnId="{E6EC0D41-58C3-467A-A17E-D26F6DE4408A}">
      <dgm:prSet/>
      <dgm:spPr/>
    </dgm:pt>
    <dgm:pt modelId="{0776095A-3139-428D-ABF1-D17AEA3AC580}" type="sibTrans" cxnId="{E6EC0D41-58C3-467A-A17E-D26F6DE4408A}">
      <dgm:prSet/>
      <dgm:spPr/>
    </dgm:pt>
    <dgm:pt modelId="{F7D69BB0-53C7-4DBA-B025-6265403794C8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Creating convenient and diverse forms of </a:t>
          </a:r>
          <a:r>
            <a:rPr lang="en-US" b="0">
              <a:latin typeface="Arial" panose="020B0604020202020204"/>
            </a:rPr>
            <a:t>outreach </a:t>
          </a:r>
        </a:p>
      </dgm:t>
    </dgm:pt>
    <dgm:pt modelId="{84353380-EB97-4A3C-A851-05CA1D903FA3}" type="parTrans" cxnId="{F5882E76-222B-4A74-84EE-A61B60339442}">
      <dgm:prSet/>
      <dgm:spPr/>
    </dgm:pt>
    <dgm:pt modelId="{12531099-97AC-4C2A-894B-F243F97E3C0A}" type="sibTrans" cxnId="{F5882E76-222B-4A74-84EE-A61B60339442}">
      <dgm:prSet/>
      <dgm:spPr/>
    </dgm:pt>
    <dgm:pt modelId="{6AE1603C-CD84-4752-A755-297874401284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Leverage available donation resources</a:t>
          </a:r>
        </a:p>
      </dgm:t>
    </dgm:pt>
    <dgm:pt modelId="{4F262D78-CA17-4D27-8EC1-C723C59CB357}" type="parTrans" cxnId="{E4E8979A-7E5B-B44D-B0B6-8389C44637AA}">
      <dgm:prSet/>
      <dgm:spPr/>
    </dgm:pt>
    <dgm:pt modelId="{AAD5CB17-53F4-4DE2-9C24-9DECD55A458F}" type="sibTrans" cxnId="{E4E8979A-7E5B-B44D-B0B6-8389C44637AA}">
      <dgm:prSet/>
      <dgm:spPr/>
    </dgm:pt>
    <dgm:pt modelId="{865A6F56-EE41-403F-8890-8BE2D568F03E}">
      <dgm:prSet phldr="0"/>
      <dgm:spPr/>
      <dgm:t>
        <a:bodyPr/>
        <a:lstStyle/>
        <a:p>
          <a:pPr rtl="0"/>
          <a:r>
            <a:rPr lang="en-US">
              <a:latin typeface="Arial" panose="020B0604020202020204"/>
            </a:rPr>
            <a:t>Creating fundraisers aimed towards our market audience</a:t>
          </a:r>
          <a:endParaRPr lang="en-US"/>
        </a:p>
      </dgm:t>
    </dgm:pt>
    <dgm:pt modelId="{D5F33057-CEF1-46EF-8BD3-F58B28409FF6}" type="parTrans" cxnId="{C22B1D18-A4DA-C94C-BF4A-70962E62AD16}">
      <dgm:prSet/>
      <dgm:spPr/>
    </dgm:pt>
    <dgm:pt modelId="{47F8C0A9-234E-4C2B-B834-216594EB9613}" type="sibTrans" cxnId="{C22B1D18-A4DA-C94C-BF4A-70962E62AD16}">
      <dgm:prSet/>
      <dgm:spPr/>
    </dgm:pt>
    <dgm:pt modelId="{111CAEF8-F0CD-4DEC-BE61-57A0DE5F150A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Better understand </a:t>
          </a:r>
          <a:r>
            <a:rPr lang="en-US" b="1" dirty="0">
              <a:latin typeface="Arial" panose="020B0604020202020204"/>
            </a:rPr>
            <a:t>young donor motivations</a:t>
          </a:r>
          <a:r>
            <a:rPr lang="en-US" dirty="0">
              <a:latin typeface="Arial" panose="020B0604020202020204"/>
            </a:rPr>
            <a:t> through campus surveys</a:t>
          </a:r>
        </a:p>
      </dgm:t>
    </dgm:pt>
    <dgm:pt modelId="{3C3B4368-269F-454B-9FBC-4BAEF5B7C214}" type="parTrans" cxnId="{A61A3D14-0F0E-402B-A42C-220D0F84BC95}">
      <dgm:prSet/>
      <dgm:spPr/>
    </dgm:pt>
    <dgm:pt modelId="{759064A6-9A49-4AF7-BA89-EA5A6CB795AD}" type="sibTrans" cxnId="{A61A3D14-0F0E-402B-A42C-220D0F84BC95}">
      <dgm:prSet/>
      <dgm:spPr/>
    </dgm:pt>
    <dgm:pt modelId="{11BA6A0F-B610-4C7E-9D4D-4CD4A3D0BED6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Estimate </a:t>
          </a:r>
          <a:r>
            <a:rPr lang="en-US" b="1" dirty="0">
              <a:latin typeface="Arial" panose="020B0604020202020204"/>
            </a:rPr>
            <a:t>new donor base composition</a:t>
          </a:r>
          <a:r>
            <a:rPr lang="en-US" dirty="0">
              <a:latin typeface="Arial" panose="020B0604020202020204"/>
            </a:rPr>
            <a:t> given recommendation implementation </a:t>
          </a:r>
          <a:endParaRPr lang="en-US" dirty="0"/>
        </a:p>
      </dgm:t>
    </dgm:pt>
    <dgm:pt modelId="{2864DDD4-4417-401F-A1B5-D64991E34EB3}" type="parTrans" cxnId="{D9A92C9C-925B-49DE-BCCA-D93890954A58}">
      <dgm:prSet/>
      <dgm:spPr/>
    </dgm:pt>
    <dgm:pt modelId="{6D7A1342-13A9-4233-80BF-311974DAA236}" type="sibTrans" cxnId="{D9A92C9C-925B-49DE-BCCA-D93890954A58}">
      <dgm:prSet/>
      <dgm:spPr/>
    </dgm:pt>
    <dgm:pt modelId="{00B308B3-C493-4E47-847A-E5235DE4A488}">
      <dgm:prSet phldr="0"/>
      <dgm:spPr/>
      <dgm:t>
        <a:bodyPr/>
        <a:lstStyle/>
        <a:p>
          <a:r>
            <a:rPr lang="en-US">
              <a:latin typeface="Arial" panose="020B0604020202020204"/>
            </a:rPr>
            <a:t>Discover new events with higher ROI</a:t>
          </a:r>
          <a:endParaRPr lang="en-GB"/>
        </a:p>
      </dgm:t>
    </dgm:pt>
    <dgm:pt modelId="{048C9471-DF13-4B30-B977-4D17046D2DA6}" type="parTrans" cxnId="{4B76ACA9-C1C6-4E8E-B414-4FD9389F0B2F}">
      <dgm:prSet/>
      <dgm:spPr/>
    </dgm:pt>
    <dgm:pt modelId="{DFBB2DC9-A44C-4DF7-ADC2-29BFF4A39341}" type="sibTrans" cxnId="{4B76ACA9-C1C6-4E8E-B414-4FD9389F0B2F}">
      <dgm:prSet/>
      <dgm:spPr/>
    </dgm:pt>
    <dgm:pt modelId="{0F9734E1-93A4-4873-84C9-D04C71CFFA7D}" type="pres">
      <dgm:prSet presAssocID="{6B73A7A0-5D25-441A-BBF5-4180251E177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706A203-483D-434F-9013-C211821E10E5}" type="pres">
      <dgm:prSet presAssocID="{7BC14B0A-1612-47F3-AF63-9367E7ACB063}" presName="horFlow" presStyleCnt="0"/>
      <dgm:spPr/>
    </dgm:pt>
    <dgm:pt modelId="{25BD98F3-4785-4D0F-B067-F19034629D6E}" type="pres">
      <dgm:prSet presAssocID="{7BC14B0A-1612-47F3-AF63-9367E7ACB063}" presName="bigChev" presStyleLbl="node1" presStyleIdx="0" presStyleCnt="3"/>
      <dgm:spPr/>
    </dgm:pt>
    <dgm:pt modelId="{B5711FE0-A4EE-4463-BE9C-524D846C3CB6}" type="pres">
      <dgm:prSet presAssocID="{90A315C0-6F69-42A4-AEF4-4456855921FF}" presName="parTrans" presStyleCnt="0"/>
      <dgm:spPr/>
    </dgm:pt>
    <dgm:pt modelId="{82D661A1-EF13-4FC5-963A-6DD5A7D32339}" type="pres">
      <dgm:prSet presAssocID="{87C4CE31-BBCA-4823-86C4-E9CFE1018B28}" presName="node" presStyleLbl="alignAccFollowNode1" presStyleIdx="0" presStyleCnt="9">
        <dgm:presLayoutVars>
          <dgm:bulletEnabled val="1"/>
        </dgm:presLayoutVars>
      </dgm:prSet>
      <dgm:spPr/>
    </dgm:pt>
    <dgm:pt modelId="{74A38625-45D4-4BC2-8228-BB6ADFD8BDAB}" type="pres">
      <dgm:prSet presAssocID="{6968AF26-631B-4036-8FF6-993E2D3B1DB3}" presName="sibTrans" presStyleCnt="0"/>
      <dgm:spPr/>
    </dgm:pt>
    <dgm:pt modelId="{CCA72A27-A67D-4FF0-AB6C-9FAE9D31ACCE}" type="pres">
      <dgm:prSet presAssocID="{111CAEF8-F0CD-4DEC-BE61-57A0DE5F150A}" presName="node" presStyleLbl="alignAccFollowNode1" presStyleIdx="1" presStyleCnt="9">
        <dgm:presLayoutVars>
          <dgm:bulletEnabled val="1"/>
        </dgm:presLayoutVars>
      </dgm:prSet>
      <dgm:spPr/>
    </dgm:pt>
    <dgm:pt modelId="{03C91E0F-2F26-45C3-A38A-0E40C5C8CB4B}" type="pres">
      <dgm:prSet presAssocID="{759064A6-9A49-4AF7-BA89-EA5A6CB795AD}" presName="sibTrans" presStyleCnt="0"/>
      <dgm:spPr/>
    </dgm:pt>
    <dgm:pt modelId="{5D823A4B-4420-4A16-9CE0-50AF846FD573}" type="pres">
      <dgm:prSet presAssocID="{11BA6A0F-B610-4C7E-9D4D-4CD4A3D0BED6}" presName="node" presStyleLbl="alignAccFollowNode1" presStyleIdx="2" presStyleCnt="9">
        <dgm:presLayoutVars>
          <dgm:bulletEnabled val="1"/>
        </dgm:presLayoutVars>
      </dgm:prSet>
      <dgm:spPr/>
    </dgm:pt>
    <dgm:pt modelId="{F5E74BFB-15C4-43D9-925B-00F171526C66}" type="pres">
      <dgm:prSet presAssocID="{7BC14B0A-1612-47F3-AF63-9367E7ACB063}" presName="vSp" presStyleCnt="0"/>
      <dgm:spPr/>
    </dgm:pt>
    <dgm:pt modelId="{D6D06258-FF1D-451A-85B9-3732B67CEA20}" type="pres">
      <dgm:prSet presAssocID="{F31EA3E3-8961-4758-B1ED-455D0FA403F4}" presName="horFlow" presStyleCnt="0"/>
      <dgm:spPr/>
    </dgm:pt>
    <dgm:pt modelId="{D3E95386-01FE-4A76-9AB8-4129179B562F}" type="pres">
      <dgm:prSet presAssocID="{F31EA3E3-8961-4758-B1ED-455D0FA403F4}" presName="bigChev" presStyleLbl="node1" presStyleIdx="1" presStyleCnt="3"/>
      <dgm:spPr/>
    </dgm:pt>
    <dgm:pt modelId="{1FAE1D52-8CD8-4999-8308-BA2A87737FE5}" type="pres">
      <dgm:prSet presAssocID="{7CDBDD55-4578-4AFB-9AFE-B9A7157025DE}" presName="parTrans" presStyleCnt="0"/>
      <dgm:spPr/>
    </dgm:pt>
    <dgm:pt modelId="{BB034090-23A8-4A38-B938-0135166D4E75}" type="pres">
      <dgm:prSet presAssocID="{C8639296-7AC8-452A-8658-E7542A113FA2}" presName="node" presStyleLbl="alignAccFollowNode1" presStyleIdx="3" presStyleCnt="9">
        <dgm:presLayoutVars>
          <dgm:bulletEnabled val="1"/>
        </dgm:presLayoutVars>
      </dgm:prSet>
      <dgm:spPr/>
    </dgm:pt>
    <dgm:pt modelId="{7DF38E84-573F-49F8-AB2B-9EB435C34AAE}" type="pres">
      <dgm:prSet presAssocID="{0776095A-3139-428D-ABF1-D17AEA3AC580}" presName="sibTrans" presStyleCnt="0"/>
      <dgm:spPr/>
    </dgm:pt>
    <dgm:pt modelId="{2B3766AB-579C-4D03-A8A2-915E694CD19E}" type="pres">
      <dgm:prSet presAssocID="{F7D69BB0-53C7-4DBA-B025-6265403794C8}" presName="node" presStyleLbl="alignAccFollowNode1" presStyleIdx="4" presStyleCnt="9">
        <dgm:presLayoutVars>
          <dgm:bulletEnabled val="1"/>
        </dgm:presLayoutVars>
      </dgm:prSet>
      <dgm:spPr/>
    </dgm:pt>
    <dgm:pt modelId="{B169AA41-7258-41C7-8791-B6D57CC2138F}" type="pres">
      <dgm:prSet presAssocID="{12531099-97AC-4C2A-894B-F243F97E3C0A}" presName="sibTrans" presStyleCnt="0"/>
      <dgm:spPr/>
    </dgm:pt>
    <dgm:pt modelId="{4489BCCD-9BE3-4AD4-B53F-1126B8CD5F82}" type="pres">
      <dgm:prSet presAssocID="{865A6F56-EE41-403F-8890-8BE2D568F03E}" presName="node" presStyleLbl="alignAccFollowNode1" presStyleIdx="5" presStyleCnt="9">
        <dgm:presLayoutVars>
          <dgm:bulletEnabled val="1"/>
        </dgm:presLayoutVars>
      </dgm:prSet>
      <dgm:spPr/>
    </dgm:pt>
    <dgm:pt modelId="{C70BD52A-8783-400E-8D3C-E0E97A58C542}" type="pres">
      <dgm:prSet presAssocID="{F31EA3E3-8961-4758-B1ED-455D0FA403F4}" presName="vSp" presStyleCnt="0"/>
      <dgm:spPr/>
    </dgm:pt>
    <dgm:pt modelId="{70D31961-D5AC-4719-87ED-BA834E113B78}" type="pres">
      <dgm:prSet presAssocID="{B6727D19-49E4-4539-9893-91582B90C1F0}" presName="horFlow" presStyleCnt="0"/>
      <dgm:spPr/>
    </dgm:pt>
    <dgm:pt modelId="{907CF18E-CE2C-47B9-BFF7-D676DCDF784A}" type="pres">
      <dgm:prSet presAssocID="{B6727D19-49E4-4539-9893-91582B90C1F0}" presName="bigChev" presStyleLbl="node1" presStyleIdx="2" presStyleCnt="3"/>
      <dgm:spPr/>
    </dgm:pt>
    <dgm:pt modelId="{FCDA6DA4-8FD2-4AAF-9473-9204AE632A43}" type="pres">
      <dgm:prSet presAssocID="{5FF6A536-F849-410D-B511-13F379B871D1}" presName="parTrans" presStyleCnt="0"/>
      <dgm:spPr/>
    </dgm:pt>
    <dgm:pt modelId="{7CA71A43-B012-4FBF-B43F-4925C55B9069}" type="pres">
      <dgm:prSet presAssocID="{5B7DBD90-0C0F-46AF-834B-35DFFF65BAB5}" presName="node" presStyleLbl="alignAccFollowNode1" presStyleIdx="6" presStyleCnt="9">
        <dgm:presLayoutVars>
          <dgm:bulletEnabled val="1"/>
        </dgm:presLayoutVars>
      </dgm:prSet>
      <dgm:spPr/>
    </dgm:pt>
    <dgm:pt modelId="{92EB9E8F-D419-45F6-9F16-F4190B870F85}" type="pres">
      <dgm:prSet presAssocID="{30AFE456-51A5-4D0F-8A9D-938651019614}" presName="sibTrans" presStyleCnt="0"/>
      <dgm:spPr/>
    </dgm:pt>
    <dgm:pt modelId="{BC4B9DDB-B45A-47F8-9A75-8FFC986D5B40}" type="pres">
      <dgm:prSet presAssocID="{00B308B3-C493-4E47-847A-E5235DE4A488}" presName="node" presStyleLbl="alignAccFollowNode1" presStyleIdx="7" presStyleCnt="9">
        <dgm:presLayoutVars>
          <dgm:bulletEnabled val="1"/>
        </dgm:presLayoutVars>
      </dgm:prSet>
      <dgm:spPr/>
    </dgm:pt>
    <dgm:pt modelId="{61759235-2D81-4269-8038-EDCB4D6D392A}" type="pres">
      <dgm:prSet presAssocID="{DFBB2DC9-A44C-4DF7-ADC2-29BFF4A39341}" presName="sibTrans" presStyleCnt="0"/>
      <dgm:spPr/>
    </dgm:pt>
    <dgm:pt modelId="{44AE0CEB-A35E-439E-9253-02C0FB5D3111}" type="pres">
      <dgm:prSet presAssocID="{6AE1603C-CD84-4752-A755-297874401284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13C91E02-CA05-4AE3-A296-7B55FF209904}" type="presOf" srcId="{B6727D19-49E4-4539-9893-91582B90C1F0}" destId="{907CF18E-CE2C-47B9-BFF7-D676DCDF784A}" srcOrd="0" destOrd="0" presId="urn:microsoft.com/office/officeart/2005/8/layout/lProcess3"/>
    <dgm:cxn modelId="{9C6B9F09-8D66-46E1-AA12-78B259F1C134}" type="presOf" srcId="{87C4CE31-BBCA-4823-86C4-E9CFE1018B28}" destId="{82D661A1-EF13-4FC5-963A-6DD5A7D32339}" srcOrd="0" destOrd="0" presId="urn:microsoft.com/office/officeart/2005/8/layout/lProcess3"/>
    <dgm:cxn modelId="{2E09E610-8AA3-4447-B6D5-087E09A2EC23}" type="presOf" srcId="{11BA6A0F-B610-4C7E-9D4D-4CD4A3D0BED6}" destId="{5D823A4B-4420-4A16-9CE0-50AF846FD573}" srcOrd="0" destOrd="0" presId="urn:microsoft.com/office/officeart/2005/8/layout/lProcess3"/>
    <dgm:cxn modelId="{A61A3D14-0F0E-402B-A42C-220D0F84BC95}" srcId="{7BC14B0A-1612-47F3-AF63-9367E7ACB063}" destId="{111CAEF8-F0CD-4DEC-BE61-57A0DE5F150A}" srcOrd="1" destOrd="0" parTransId="{3C3B4368-269F-454B-9FBC-4BAEF5B7C214}" sibTransId="{759064A6-9A49-4AF7-BA89-EA5A6CB795AD}"/>
    <dgm:cxn modelId="{C22B1D18-A4DA-C94C-BF4A-70962E62AD16}" srcId="{F31EA3E3-8961-4758-B1ED-455D0FA403F4}" destId="{865A6F56-EE41-403F-8890-8BE2D568F03E}" srcOrd="2" destOrd="0" parTransId="{D5F33057-CEF1-46EF-8BD3-F58B28409FF6}" sibTransId="{47F8C0A9-234E-4C2B-B834-216594EB9613}"/>
    <dgm:cxn modelId="{3B428E37-6431-4CF1-8E58-00975436787A}" type="presOf" srcId="{7BC14B0A-1612-47F3-AF63-9367E7ACB063}" destId="{25BD98F3-4785-4D0F-B067-F19034629D6E}" srcOrd="0" destOrd="0" presId="urn:microsoft.com/office/officeart/2005/8/layout/lProcess3"/>
    <dgm:cxn modelId="{E986A03E-42A8-4287-8B1A-6B6B9195EC17}" type="presOf" srcId="{C8639296-7AC8-452A-8658-E7542A113FA2}" destId="{BB034090-23A8-4A38-B938-0135166D4E75}" srcOrd="0" destOrd="0" presId="urn:microsoft.com/office/officeart/2005/8/layout/lProcess3"/>
    <dgm:cxn modelId="{E6EC0D41-58C3-467A-A17E-D26F6DE4408A}" srcId="{F31EA3E3-8961-4758-B1ED-455D0FA403F4}" destId="{C8639296-7AC8-452A-8658-E7542A113FA2}" srcOrd="0" destOrd="0" parTransId="{7CDBDD55-4578-4AFB-9AFE-B9A7157025DE}" sibTransId="{0776095A-3139-428D-ABF1-D17AEA3AC580}"/>
    <dgm:cxn modelId="{258CE353-9849-4474-9E84-05B5127FC55B}" srcId="{6B73A7A0-5D25-441A-BBF5-4180251E1777}" destId="{F31EA3E3-8961-4758-B1ED-455D0FA403F4}" srcOrd="1" destOrd="0" parTransId="{8746C729-A525-4E5B-A134-3AD2E8E0788E}" sibTransId="{0D9AD3E4-582F-41B8-910B-8EC08BDFD086}"/>
    <dgm:cxn modelId="{67711457-DEDA-4F8E-A1DC-A7E7B99CB4E0}" type="presOf" srcId="{6AE1603C-CD84-4752-A755-297874401284}" destId="{44AE0CEB-A35E-439E-9253-02C0FB5D3111}" srcOrd="0" destOrd="0" presId="urn:microsoft.com/office/officeart/2005/8/layout/lProcess3"/>
    <dgm:cxn modelId="{EC7A2974-21FE-4F3E-A91D-757284F56886}" srcId="{7BC14B0A-1612-47F3-AF63-9367E7ACB063}" destId="{87C4CE31-BBCA-4823-86C4-E9CFE1018B28}" srcOrd="0" destOrd="0" parTransId="{90A315C0-6F69-42A4-AEF4-4456855921FF}" sibTransId="{6968AF26-631B-4036-8FF6-993E2D3B1DB3}"/>
    <dgm:cxn modelId="{F5882E76-222B-4A74-84EE-A61B60339442}" srcId="{F31EA3E3-8961-4758-B1ED-455D0FA403F4}" destId="{F7D69BB0-53C7-4DBA-B025-6265403794C8}" srcOrd="1" destOrd="0" parTransId="{84353380-EB97-4A3C-A851-05CA1D903FA3}" sibTransId="{12531099-97AC-4C2A-894B-F243F97E3C0A}"/>
    <dgm:cxn modelId="{DFD72E7D-EFAA-42C9-828E-6A3D43472214}" type="presOf" srcId="{865A6F56-EE41-403F-8890-8BE2D568F03E}" destId="{4489BCCD-9BE3-4AD4-B53F-1126B8CD5F82}" srcOrd="0" destOrd="0" presId="urn:microsoft.com/office/officeart/2005/8/layout/lProcess3"/>
    <dgm:cxn modelId="{42E04F85-52BE-4F09-ABCB-6F6F454F8F61}" type="presOf" srcId="{5B7DBD90-0C0F-46AF-834B-35DFFF65BAB5}" destId="{7CA71A43-B012-4FBF-B43F-4925C55B9069}" srcOrd="0" destOrd="0" presId="urn:microsoft.com/office/officeart/2005/8/layout/lProcess3"/>
    <dgm:cxn modelId="{DAA7798A-04B7-4F1A-8F0C-69F6A192CEB7}" type="presOf" srcId="{111CAEF8-F0CD-4DEC-BE61-57A0DE5F150A}" destId="{CCA72A27-A67D-4FF0-AB6C-9FAE9D31ACCE}" srcOrd="0" destOrd="0" presId="urn:microsoft.com/office/officeart/2005/8/layout/lProcess3"/>
    <dgm:cxn modelId="{63829B99-864D-447F-8373-747D89CF7840}" type="presOf" srcId="{F7D69BB0-53C7-4DBA-B025-6265403794C8}" destId="{2B3766AB-579C-4D03-A8A2-915E694CD19E}" srcOrd="0" destOrd="0" presId="urn:microsoft.com/office/officeart/2005/8/layout/lProcess3"/>
    <dgm:cxn modelId="{E4E8979A-7E5B-B44D-B0B6-8389C44637AA}" srcId="{B6727D19-49E4-4539-9893-91582B90C1F0}" destId="{6AE1603C-CD84-4752-A755-297874401284}" srcOrd="2" destOrd="0" parTransId="{4F262D78-CA17-4D27-8EC1-C723C59CB357}" sibTransId="{AAD5CB17-53F4-4DE2-9C24-9DECD55A458F}"/>
    <dgm:cxn modelId="{D9A92C9C-925B-49DE-BCCA-D93890954A58}" srcId="{7BC14B0A-1612-47F3-AF63-9367E7ACB063}" destId="{11BA6A0F-B610-4C7E-9D4D-4CD4A3D0BED6}" srcOrd="2" destOrd="0" parTransId="{2864DDD4-4417-401F-A1B5-D64991E34EB3}" sibTransId="{6D7A1342-13A9-4233-80BF-311974DAA236}"/>
    <dgm:cxn modelId="{5C62369D-F322-440E-97E4-A8C35D6F0A93}" srcId="{6B73A7A0-5D25-441A-BBF5-4180251E1777}" destId="{B6727D19-49E4-4539-9893-91582B90C1F0}" srcOrd="2" destOrd="0" parTransId="{10B4E52E-6847-484C-9D38-2173BB00B544}" sibTransId="{881022AC-BA9E-4523-B9D5-983A149935BB}"/>
    <dgm:cxn modelId="{715A06A5-45AE-48CB-AC61-9C77BD46092D}" type="presOf" srcId="{F31EA3E3-8961-4758-B1ED-455D0FA403F4}" destId="{D3E95386-01FE-4A76-9AB8-4129179B562F}" srcOrd="0" destOrd="0" presId="urn:microsoft.com/office/officeart/2005/8/layout/lProcess3"/>
    <dgm:cxn modelId="{4B76ACA9-C1C6-4E8E-B414-4FD9389F0B2F}" srcId="{B6727D19-49E4-4539-9893-91582B90C1F0}" destId="{00B308B3-C493-4E47-847A-E5235DE4A488}" srcOrd="1" destOrd="0" parTransId="{048C9471-DF13-4B30-B977-4D17046D2DA6}" sibTransId="{DFBB2DC9-A44C-4DF7-ADC2-29BFF4A39341}"/>
    <dgm:cxn modelId="{F20700C3-3B4E-4090-8373-3A3464663F9A}" type="presOf" srcId="{00B308B3-C493-4E47-847A-E5235DE4A488}" destId="{BC4B9DDB-B45A-47F8-9A75-8FFC986D5B40}" srcOrd="0" destOrd="0" presId="urn:microsoft.com/office/officeart/2005/8/layout/lProcess3"/>
    <dgm:cxn modelId="{E25453D8-38BB-4BC3-8B16-007CAD59346E}" srcId="{6B73A7A0-5D25-441A-BBF5-4180251E1777}" destId="{7BC14B0A-1612-47F3-AF63-9367E7ACB063}" srcOrd="0" destOrd="0" parTransId="{E4B7817C-E7BE-40B2-8F9F-B54CF2A24F34}" sibTransId="{A11AB218-71B2-4297-BAD3-F7B8C0524EAD}"/>
    <dgm:cxn modelId="{C89717EF-7E6D-40D4-BA75-52614F5AA892}" type="presOf" srcId="{6B73A7A0-5D25-441A-BBF5-4180251E1777}" destId="{0F9734E1-93A4-4873-84C9-D04C71CFFA7D}" srcOrd="0" destOrd="0" presId="urn:microsoft.com/office/officeart/2005/8/layout/lProcess3"/>
    <dgm:cxn modelId="{D5443EF9-AD60-46FC-A427-36931976D8D3}" srcId="{B6727D19-49E4-4539-9893-91582B90C1F0}" destId="{5B7DBD90-0C0F-46AF-834B-35DFFF65BAB5}" srcOrd="0" destOrd="0" parTransId="{5FF6A536-F849-410D-B511-13F379B871D1}" sibTransId="{30AFE456-51A5-4D0F-8A9D-938651019614}"/>
    <dgm:cxn modelId="{C4855401-22DE-48F3-8168-8662FB2DB64D}" type="presParOf" srcId="{0F9734E1-93A4-4873-84C9-D04C71CFFA7D}" destId="{1706A203-483D-434F-9013-C211821E10E5}" srcOrd="0" destOrd="0" presId="urn:microsoft.com/office/officeart/2005/8/layout/lProcess3"/>
    <dgm:cxn modelId="{7E03E59F-8931-47C6-B237-AC890AF5CA03}" type="presParOf" srcId="{1706A203-483D-434F-9013-C211821E10E5}" destId="{25BD98F3-4785-4D0F-B067-F19034629D6E}" srcOrd="0" destOrd="0" presId="urn:microsoft.com/office/officeart/2005/8/layout/lProcess3"/>
    <dgm:cxn modelId="{1953C4F9-CFC6-4925-8A9F-2D614249A879}" type="presParOf" srcId="{1706A203-483D-434F-9013-C211821E10E5}" destId="{B5711FE0-A4EE-4463-BE9C-524D846C3CB6}" srcOrd="1" destOrd="0" presId="urn:microsoft.com/office/officeart/2005/8/layout/lProcess3"/>
    <dgm:cxn modelId="{874E0C5F-C876-454F-B6F2-D664972748A8}" type="presParOf" srcId="{1706A203-483D-434F-9013-C211821E10E5}" destId="{82D661A1-EF13-4FC5-963A-6DD5A7D32339}" srcOrd="2" destOrd="0" presId="urn:microsoft.com/office/officeart/2005/8/layout/lProcess3"/>
    <dgm:cxn modelId="{8DF8687D-378C-4292-9F00-8706DF3D1199}" type="presParOf" srcId="{1706A203-483D-434F-9013-C211821E10E5}" destId="{74A38625-45D4-4BC2-8228-BB6ADFD8BDAB}" srcOrd="3" destOrd="0" presId="urn:microsoft.com/office/officeart/2005/8/layout/lProcess3"/>
    <dgm:cxn modelId="{B590173B-BE19-4346-9BF5-B511F5BBC6DB}" type="presParOf" srcId="{1706A203-483D-434F-9013-C211821E10E5}" destId="{CCA72A27-A67D-4FF0-AB6C-9FAE9D31ACCE}" srcOrd="4" destOrd="0" presId="urn:microsoft.com/office/officeart/2005/8/layout/lProcess3"/>
    <dgm:cxn modelId="{555E425D-45FB-46AE-8BF1-C2B136D4850D}" type="presParOf" srcId="{1706A203-483D-434F-9013-C211821E10E5}" destId="{03C91E0F-2F26-45C3-A38A-0E40C5C8CB4B}" srcOrd="5" destOrd="0" presId="urn:microsoft.com/office/officeart/2005/8/layout/lProcess3"/>
    <dgm:cxn modelId="{E525BC02-90CC-4149-A277-179F62748A5A}" type="presParOf" srcId="{1706A203-483D-434F-9013-C211821E10E5}" destId="{5D823A4B-4420-4A16-9CE0-50AF846FD573}" srcOrd="6" destOrd="0" presId="urn:microsoft.com/office/officeart/2005/8/layout/lProcess3"/>
    <dgm:cxn modelId="{F8EF9B38-DC23-4408-98B2-5BD710A71056}" type="presParOf" srcId="{0F9734E1-93A4-4873-84C9-D04C71CFFA7D}" destId="{F5E74BFB-15C4-43D9-925B-00F171526C66}" srcOrd="1" destOrd="0" presId="urn:microsoft.com/office/officeart/2005/8/layout/lProcess3"/>
    <dgm:cxn modelId="{0DC06819-C510-4177-9293-4A695E56A86B}" type="presParOf" srcId="{0F9734E1-93A4-4873-84C9-D04C71CFFA7D}" destId="{D6D06258-FF1D-451A-85B9-3732B67CEA20}" srcOrd="2" destOrd="0" presId="urn:microsoft.com/office/officeart/2005/8/layout/lProcess3"/>
    <dgm:cxn modelId="{86BFEAA9-14B8-4E11-941C-BDE2E8234E4D}" type="presParOf" srcId="{D6D06258-FF1D-451A-85B9-3732B67CEA20}" destId="{D3E95386-01FE-4A76-9AB8-4129179B562F}" srcOrd="0" destOrd="0" presId="urn:microsoft.com/office/officeart/2005/8/layout/lProcess3"/>
    <dgm:cxn modelId="{B7B2637D-464A-41E1-ADCB-131DCC5C1C3C}" type="presParOf" srcId="{D6D06258-FF1D-451A-85B9-3732B67CEA20}" destId="{1FAE1D52-8CD8-4999-8308-BA2A87737FE5}" srcOrd="1" destOrd="0" presId="urn:microsoft.com/office/officeart/2005/8/layout/lProcess3"/>
    <dgm:cxn modelId="{E9026945-9469-47ED-BEE8-21DDF90ACD10}" type="presParOf" srcId="{D6D06258-FF1D-451A-85B9-3732B67CEA20}" destId="{BB034090-23A8-4A38-B938-0135166D4E75}" srcOrd="2" destOrd="0" presId="urn:microsoft.com/office/officeart/2005/8/layout/lProcess3"/>
    <dgm:cxn modelId="{592AC5D5-F8B5-4EDD-A846-A156EB581220}" type="presParOf" srcId="{D6D06258-FF1D-451A-85B9-3732B67CEA20}" destId="{7DF38E84-573F-49F8-AB2B-9EB435C34AAE}" srcOrd="3" destOrd="0" presId="urn:microsoft.com/office/officeart/2005/8/layout/lProcess3"/>
    <dgm:cxn modelId="{A5016822-4817-48D6-969F-E751C706EA93}" type="presParOf" srcId="{D6D06258-FF1D-451A-85B9-3732B67CEA20}" destId="{2B3766AB-579C-4D03-A8A2-915E694CD19E}" srcOrd="4" destOrd="0" presId="urn:microsoft.com/office/officeart/2005/8/layout/lProcess3"/>
    <dgm:cxn modelId="{34FD473B-8B51-415E-94FC-F19EF40AC9F2}" type="presParOf" srcId="{D6D06258-FF1D-451A-85B9-3732B67CEA20}" destId="{B169AA41-7258-41C7-8791-B6D57CC2138F}" srcOrd="5" destOrd="0" presId="urn:microsoft.com/office/officeart/2005/8/layout/lProcess3"/>
    <dgm:cxn modelId="{7B51839B-355E-477C-8DA7-1B092997347E}" type="presParOf" srcId="{D6D06258-FF1D-451A-85B9-3732B67CEA20}" destId="{4489BCCD-9BE3-4AD4-B53F-1126B8CD5F82}" srcOrd="6" destOrd="0" presId="urn:microsoft.com/office/officeart/2005/8/layout/lProcess3"/>
    <dgm:cxn modelId="{C38A6E49-135F-4446-8B6F-1E16B435F54F}" type="presParOf" srcId="{0F9734E1-93A4-4873-84C9-D04C71CFFA7D}" destId="{C70BD52A-8783-400E-8D3C-E0E97A58C542}" srcOrd="3" destOrd="0" presId="urn:microsoft.com/office/officeart/2005/8/layout/lProcess3"/>
    <dgm:cxn modelId="{38FC085B-EF66-4BCF-B861-057643988611}" type="presParOf" srcId="{0F9734E1-93A4-4873-84C9-D04C71CFFA7D}" destId="{70D31961-D5AC-4719-87ED-BA834E113B78}" srcOrd="4" destOrd="0" presId="urn:microsoft.com/office/officeart/2005/8/layout/lProcess3"/>
    <dgm:cxn modelId="{7176DCB7-6820-4ED2-A122-73997AE1C5B6}" type="presParOf" srcId="{70D31961-D5AC-4719-87ED-BA834E113B78}" destId="{907CF18E-CE2C-47B9-BFF7-D676DCDF784A}" srcOrd="0" destOrd="0" presId="urn:microsoft.com/office/officeart/2005/8/layout/lProcess3"/>
    <dgm:cxn modelId="{E3E0E7AA-0CBF-438C-9AC0-2CB480657384}" type="presParOf" srcId="{70D31961-D5AC-4719-87ED-BA834E113B78}" destId="{FCDA6DA4-8FD2-4AAF-9473-9204AE632A43}" srcOrd="1" destOrd="0" presId="urn:microsoft.com/office/officeart/2005/8/layout/lProcess3"/>
    <dgm:cxn modelId="{28CE6411-F60A-4ECB-849E-E43D89FEBE9C}" type="presParOf" srcId="{70D31961-D5AC-4719-87ED-BA834E113B78}" destId="{7CA71A43-B012-4FBF-B43F-4925C55B9069}" srcOrd="2" destOrd="0" presId="urn:microsoft.com/office/officeart/2005/8/layout/lProcess3"/>
    <dgm:cxn modelId="{9309BDED-CE4F-49E0-81DD-93F95EF28D4F}" type="presParOf" srcId="{70D31961-D5AC-4719-87ED-BA834E113B78}" destId="{92EB9E8F-D419-45F6-9F16-F4190B870F85}" srcOrd="3" destOrd="0" presId="urn:microsoft.com/office/officeart/2005/8/layout/lProcess3"/>
    <dgm:cxn modelId="{950E4E8B-6907-46B0-A2B1-59CA2C786192}" type="presParOf" srcId="{70D31961-D5AC-4719-87ED-BA834E113B78}" destId="{BC4B9DDB-B45A-47F8-9A75-8FFC986D5B40}" srcOrd="4" destOrd="0" presId="urn:microsoft.com/office/officeart/2005/8/layout/lProcess3"/>
    <dgm:cxn modelId="{CF933E2E-91DF-4BEA-B0A5-2E09986CDDCA}" type="presParOf" srcId="{70D31961-D5AC-4719-87ED-BA834E113B78}" destId="{61759235-2D81-4269-8038-EDCB4D6D392A}" srcOrd="5" destOrd="0" presId="urn:microsoft.com/office/officeart/2005/8/layout/lProcess3"/>
    <dgm:cxn modelId="{4C7388A3-4491-475A-980B-383CA4C187A3}" type="presParOf" srcId="{70D31961-D5AC-4719-87ED-BA834E113B78}" destId="{44AE0CEB-A35E-439E-9253-02C0FB5D3111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1B44C-B3B6-46D0-9AE1-485605406D30}">
      <dsp:nvSpPr>
        <dsp:cNvPr id="0" name=""/>
        <dsp:cNvSpPr/>
      </dsp:nvSpPr>
      <dsp:spPr>
        <a:xfrm>
          <a:off x="522828" y="0"/>
          <a:ext cx="5925386" cy="40720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30B85-DC73-42CD-8681-2EDB5E1A378F}">
      <dsp:nvSpPr>
        <dsp:cNvPr id="0" name=""/>
        <dsp:cNvSpPr/>
      </dsp:nvSpPr>
      <dsp:spPr>
        <a:xfrm>
          <a:off x="3488" y="1221627"/>
          <a:ext cx="1678087" cy="1628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Arial" panose="020B0604020202020204"/>
            </a:rPr>
            <a:t>Problem Statement</a:t>
          </a:r>
          <a:endParaRPr lang="en-GB" sz="2000" kern="1200"/>
        </a:p>
      </dsp:txBody>
      <dsp:txXfrm>
        <a:off x="83001" y="1301140"/>
        <a:ext cx="1519061" cy="1469811"/>
      </dsp:txXfrm>
    </dsp:sp>
    <dsp:sp modelId="{FF9D9E34-3B14-444B-AA58-B3E49DFD862C}">
      <dsp:nvSpPr>
        <dsp:cNvPr id="0" name=""/>
        <dsp:cNvSpPr/>
      </dsp:nvSpPr>
      <dsp:spPr>
        <a:xfrm>
          <a:off x="1765481" y="1221627"/>
          <a:ext cx="1678087" cy="1628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Arial" panose="020B0604020202020204"/>
            </a:rPr>
            <a:t>Donor Info</a:t>
          </a:r>
          <a:endParaRPr lang="en-GB" sz="2000" kern="1200"/>
        </a:p>
      </dsp:txBody>
      <dsp:txXfrm>
        <a:off x="1844994" y="1301140"/>
        <a:ext cx="1519061" cy="1469811"/>
      </dsp:txXfrm>
    </dsp:sp>
    <dsp:sp modelId="{BF0C7DEA-734B-4488-BED2-5AC58E7524BB}">
      <dsp:nvSpPr>
        <dsp:cNvPr id="0" name=""/>
        <dsp:cNvSpPr/>
      </dsp:nvSpPr>
      <dsp:spPr>
        <a:xfrm>
          <a:off x="3527473" y="1221627"/>
          <a:ext cx="1678087" cy="1628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Arial" panose="020B0604020202020204"/>
            </a:rPr>
            <a:t>Fundraising</a:t>
          </a:r>
          <a:endParaRPr lang="en-GB" sz="2000" kern="1200"/>
        </a:p>
      </dsp:txBody>
      <dsp:txXfrm>
        <a:off x="3606986" y="1301140"/>
        <a:ext cx="1519061" cy="1469811"/>
      </dsp:txXfrm>
    </dsp:sp>
    <dsp:sp modelId="{683E1C71-DA43-4AE9-B404-16D24024570D}">
      <dsp:nvSpPr>
        <dsp:cNvPr id="0" name=""/>
        <dsp:cNvSpPr/>
      </dsp:nvSpPr>
      <dsp:spPr>
        <a:xfrm>
          <a:off x="5289466" y="1221627"/>
          <a:ext cx="1678087" cy="1628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Arial" panose="020B0604020202020204"/>
            </a:rPr>
            <a:t>Moving Forward</a:t>
          </a:r>
        </a:p>
      </dsp:txBody>
      <dsp:txXfrm>
        <a:off x="5368979" y="1301140"/>
        <a:ext cx="1519061" cy="1469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98F3-4785-4D0F-B067-F19034629D6E}">
      <dsp:nvSpPr>
        <dsp:cNvPr id="0" name=""/>
        <dsp:cNvSpPr/>
      </dsp:nvSpPr>
      <dsp:spPr>
        <a:xfrm>
          <a:off x="4638" y="1343913"/>
          <a:ext cx="2379404" cy="951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/>
            </a:rPr>
            <a:t>Donors</a:t>
          </a:r>
          <a:endParaRPr lang="en-US" sz="2500" kern="1200" dirty="0"/>
        </a:p>
      </dsp:txBody>
      <dsp:txXfrm>
        <a:off x="480519" y="1343913"/>
        <a:ext cx="1427643" cy="951761"/>
      </dsp:txXfrm>
    </dsp:sp>
    <dsp:sp modelId="{82D661A1-EF13-4FC5-963A-6DD5A7D32339}">
      <dsp:nvSpPr>
        <dsp:cNvPr id="0" name=""/>
        <dsp:cNvSpPr/>
      </dsp:nvSpPr>
      <dsp:spPr>
        <a:xfrm>
          <a:off x="2074720" y="1424813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/>
            </a:rPr>
            <a:t>Grow &amp; segment </a:t>
          </a:r>
          <a:r>
            <a:rPr lang="en-US" sz="1000" b="1" kern="1200" dirty="0">
              <a:latin typeface="Arial" panose="020B0604020202020204"/>
            </a:rPr>
            <a:t>donor database</a:t>
          </a:r>
          <a:endParaRPr lang="en-US" sz="1000" b="1" kern="1200" dirty="0"/>
        </a:p>
      </dsp:txBody>
      <dsp:txXfrm>
        <a:off x="2469701" y="1424813"/>
        <a:ext cx="1184944" cy="789962"/>
      </dsp:txXfrm>
    </dsp:sp>
    <dsp:sp modelId="{CCA72A27-A67D-4FF0-AB6C-9FAE9D31ACCE}">
      <dsp:nvSpPr>
        <dsp:cNvPr id="0" name=""/>
        <dsp:cNvSpPr/>
      </dsp:nvSpPr>
      <dsp:spPr>
        <a:xfrm>
          <a:off x="3773139" y="1424813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/>
            </a:rPr>
            <a:t>Better understand </a:t>
          </a:r>
          <a:r>
            <a:rPr lang="en-US" sz="1000" b="1" kern="1200" dirty="0">
              <a:latin typeface="Arial" panose="020B0604020202020204"/>
            </a:rPr>
            <a:t>young donor motivations</a:t>
          </a:r>
          <a:r>
            <a:rPr lang="en-US" sz="1000" kern="1200" dirty="0">
              <a:latin typeface="Arial" panose="020B0604020202020204"/>
            </a:rPr>
            <a:t> through campus surveys</a:t>
          </a:r>
        </a:p>
      </dsp:txBody>
      <dsp:txXfrm>
        <a:off x="4168120" y="1424813"/>
        <a:ext cx="1184944" cy="789962"/>
      </dsp:txXfrm>
    </dsp:sp>
    <dsp:sp modelId="{5D823A4B-4420-4A16-9CE0-50AF846FD573}">
      <dsp:nvSpPr>
        <dsp:cNvPr id="0" name=""/>
        <dsp:cNvSpPr/>
      </dsp:nvSpPr>
      <dsp:spPr>
        <a:xfrm>
          <a:off x="5471558" y="1424813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/>
            </a:rPr>
            <a:t>Estimate </a:t>
          </a:r>
          <a:r>
            <a:rPr lang="en-US" sz="1000" b="1" kern="1200" dirty="0">
              <a:latin typeface="Arial" panose="020B0604020202020204"/>
            </a:rPr>
            <a:t>new donor base composition</a:t>
          </a:r>
          <a:r>
            <a:rPr lang="en-US" sz="1000" kern="1200" dirty="0">
              <a:latin typeface="Arial" panose="020B0604020202020204"/>
            </a:rPr>
            <a:t> given recommendation implementation </a:t>
          </a:r>
          <a:endParaRPr lang="en-US" sz="1000" kern="1200" dirty="0"/>
        </a:p>
      </dsp:txBody>
      <dsp:txXfrm>
        <a:off x="5866539" y="1424813"/>
        <a:ext cx="1184944" cy="789962"/>
      </dsp:txXfrm>
    </dsp:sp>
    <dsp:sp modelId="{D3E95386-01FE-4A76-9AB8-4129179B562F}">
      <dsp:nvSpPr>
        <dsp:cNvPr id="0" name=""/>
        <dsp:cNvSpPr/>
      </dsp:nvSpPr>
      <dsp:spPr>
        <a:xfrm>
          <a:off x="4638" y="2428922"/>
          <a:ext cx="2379404" cy="951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/>
            </a:rPr>
            <a:t>Marketing</a:t>
          </a:r>
          <a:endParaRPr lang="en-US" sz="2500" kern="1200" dirty="0"/>
        </a:p>
      </dsp:txBody>
      <dsp:txXfrm>
        <a:off x="480519" y="2428922"/>
        <a:ext cx="1427643" cy="951761"/>
      </dsp:txXfrm>
    </dsp:sp>
    <dsp:sp modelId="{BB034090-23A8-4A38-B938-0135166D4E75}">
      <dsp:nvSpPr>
        <dsp:cNvPr id="0" name=""/>
        <dsp:cNvSpPr/>
      </dsp:nvSpPr>
      <dsp:spPr>
        <a:xfrm>
          <a:off x="2074720" y="2509821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latin typeface="Arial" panose="020B0604020202020204"/>
            </a:rPr>
            <a:t>Creating content</a:t>
          </a:r>
          <a:r>
            <a:rPr lang="en-US" sz="1000" kern="1200">
              <a:latin typeface="Arial" panose="020B0604020202020204"/>
            </a:rPr>
            <a:t> to show impact</a:t>
          </a:r>
        </a:p>
      </dsp:txBody>
      <dsp:txXfrm>
        <a:off x="2469701" y="2509821"/>
        <a:ext cx="1184944" cy="789962"/>
      </dsp:txXfrm>
    </dsp:sp>
    <dsp:sp modelId="{2B3766AB-579C-4D03-A8A2-915E694CD19E}">
      <dsp:nvSpPr>
        <dsp:cNvPr id="0" name=""/>
        <dsp:cNvSpPr/>
      </dsp:nvSpPr>
      <dsp:spPr>
        <a:xfrm>
          <a:off x="3773139" y="2509821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/>
            </a:rPr>
            <a:t>Creating convenient and diverse forms of </a:t>
          </a:r>
          <a:r>
            <a:rPr lang="en-US" sz="1000" b="0" kern="1200">
              <a:latin typeface="Arial" panose="020B0604020202020204"/>
            </a:rPr>
            <a:t>outreach </a:t>
          </a:r>
        </a:p>
      </dsp:txBody>
      <dsp:txXfrm>
        <a:off x="4168120" y="2509821"/>
        <a:ext cx="1184944" cy="789962"/>
      </dsp:txXfrm>
    </dsp:sp>
    <dsp:sp modelId="{4489BCCD-9BE3-4AD4-B53F-1126B8CD5F82}">
      <dsp:nvSpPr>
        <dsp:cNvPr id="0" name=""/>
        <dsp:cNvSpPr/>
      </dsp:nvSpPr>
      <dsp:spPr>
        <a:xfrm>
          <a:off x="5471558" y="2509821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/>
            </a:rPr>
            <a:t>Creating fundraisers aimed towards our market audience</a:t>
          </a:r>
          <a:endParaRPr lang="en-US" sz="1000" kern="1200"/>
        </a:p>
      </dsp:txBody>
      <dsp:txXfrm>
        <a:off x="5866539" y="2509821"/>
        <a:ext cx="1184944" cy="789962"/>
      </dsp:txXfrm>
    </dsp:sp>
    <dsp:sp modelId="{907CF18E-CE2C-47B9-BFF7-D676DCDF784A}">
      <dsp:nvSpPr>
        <dsp:cNvPr id="0" name=""/>
        <dsp:cNvSpPr/>
      </dsp:nvSpPr>
      <dsp:spPr>
        <a:xfrm>
          <a:off x="4638" y="3513930"/>
          <a:ext cx="2379404" cy="951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/>
            </a:rPr>
            <a:t>Finance</a:t>
          </a:r>
          <a:endParaRPr lang="en-US" sz="2500" kern="1200" dirty="0"/>
        </a:p>
      </dsp:txBody>
      <dsp:txXfrm>
        <a:off x="480519" y="3513930"/>
        <a:ext cx="1427643" cy="951761"/>
      </dsp:txXfrm>
    </dsp:sp>
    <dsp:sp modelId="{7CA71A43-B012-4FBF-B43F-4925C55B9069}">
      <dsp:nvSpPr>
        <dsp:cNvPr id="0" name=""/>
        <dsp:cNvSpPr/>
      </dsp:nvSpPr>
      <dsp:spPr>
        <a:xfrm>
          <a:off x="2074720" y="3594830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/>
            </a:rPr>
            <a:t>Advise on the allocation of our marketing budget </a:t>
          </a:r>
        </a:p>
      </dsp:txBody>
      <dsp:txXfrm>
        <a:off x="2469701" y="3594830"/>
        <a:ext cx="1184944" cy="789962"/>
      </dsp:txXfrm>
    </dsp:sp>
    <dsp:sp modelId="{BC4B9DDB-B45A-47F8-9A75-8FFC986D5B40}">
      <dsp:nvSpPr>
        <dsp:cNvPr id="0" name=""/>
        <dsp:cNvSpPr/>
      </dsp:nvSpPr>
      <dsp:spPr>
        <a:xfrm>
          <a:off x="3773139" y="3594830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/>
            </a:rPr>
            <a:t>Discover new events with higher ROI</a:t>
          </a:r>
          <a:endParaRPr lang="en-GB" sz="1000" kern="1200"/>
        </a:p>
      </dsp:txBody>
      <dsp:txXfrm>
        <a:off x="4168120" y="3594830"/>
        <a:ext cx="1184944" cy="789962"/>
      </dsp:txXfrm>
    </dsp:sp>
    <dsp:sp modelId="{44AE0CEB-A35E-439E-9253-02C0FB5D3111}">
      <dsp:nvSpPr>
        <dsp:cNvPr id="0" name=""/>
        <dsp:cNvSpPr/>
      </dsp:nvSpPr>
      <dsp:spPr>
        <a:xfrm>
          <a:off x="5471558" y="3594830"/>
          <a:ext cx="1974906" cy="7899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/>
            </a:rPr>
            <a:t>Leverage available donation resources</a:t>
          </a:r>
        </a:p>
      </dsp:txBody>
      <dsp:txXfrm>
        <a:off x="5866539" y="3594830"/>
        <a:ext cx="1184944" cy="789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38C535-1546-B944-B55B-FB354AE995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5908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Illinois Business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5DD97-F051-9F40-8FD9-409459DC9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2FA1-18BC-3D46-842E-F2DE8005AB31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908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Illinois Business Consulting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CAE711-B53E-984C-BD0C-9984282ABD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878F3D-6364-8344-BFE2-36DC4AF41C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0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CA9F75-A151-DD49-8E9E-6C39DDB4C9F7}" type="datetimeFigureOut">
              <a:rPr lang="en-US" smtClean="0"/>
              <a:pPr/>
              <a:t>3/8/24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>
                <a:latin typeface="Calibri"/>
                <a:cs typeface="Calibri"/>
              </a:rPr>
              <a:t>Problem statement and issue tree</a:t>
            </a:r>
          </a:p>
          <a:p>
            <a:pPr marL="228600" indent="-228600">
              <a:buAutoNum type="arabicPeriod"/>
            </a:pPr>
            <a:r>
              <a:rPr lang="en-US">
                <a:latin typeface="Calibri"/>
                <a:cs typeface="Calibri"/>
              </a:rPr>
              <a:t>Methodology – how we approach the issue</a:t>
            </a:r>
          </a:p>
          <a:p>
            <a:pPr marL="228600" indent="-228600">
              <a:buAutoNum type="arabicPeriod"/>
            </a:pPr>
            <a:r>
              <a:rPr lang="en-US">
                <a:latin typeface="Calibri"/>
                <a:cs typeface="Calibri"/>
              </a:rPr>
              <a:t>Research, workstreams</a:t>
            </a:r>
          </a:p>
          <a:p>
            <a:pPr marL="228600" indent="-228600">
              <a:buAutoNum type="arabicPeriod"/>
            </a:pPr>
            <a:r>
              <a:rPr lang="en-US">
                <a:latin typeface="Calibri"/>
                <a:cs typeface="Calibri"/>
              </a:rPr>
              <a:t>Moving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9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1D733-7B58-A87C-8E1D-ECBBA2B4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4B212-EBF6-867E-4FF6-938B5BD88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7AA80-5F3E-55E4-79FD-E9F613E79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siyuan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18BFC-D15C-F137-A748-31B0AD4E9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 Statement &amp; issue tree</a:t>
            </a:r>
          </a:p>
          <a:p>
            <a:r>
              <a:rPr lang="en-US" dirty="0">
                <a:latin typeface="Calibri"/>
                <a:cs typeface="Calibri"/>
              </a:rPr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terrell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zaid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zaid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4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sam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terrell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Siyuan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AE711-B53E-984C-BD0C-9984282ABD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ilding.jpg">
            <a:extLst>
              <a:ext uri="{FF2B5EF4-FFF2-40B4-BE49-F238E27FC236}">
                <a16:creationId xmlns:a16="http://schemas.microsoft.com/office/drawing/2014/main" id="{0F3BCF4F-DFFA-2648-A12A-2384B5FB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FC7F4-2A5E-DF49-A868-DC3599060203}"/>
              </a:ext>
            </a:extLst>
          </p:cNvPr>
          <p:cNvSpPr/>
          <p:nvPr userDrawn="1"/>
        </p:nvSpPr>
        <p:spPr>
          <a:xfrm>
            <a:off x="0" y="3075546"/>
            <a:ext cx="9144000" cy="2067953"/>
          </a:xfrm>
          <a:prstGeom prst="rect">
            <a:avLst/>
          </a:prstGeom>
          <a:solidFill>
            <a:srgbClr val="D52C0E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362C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F373C8-04F4-EC4F-8B9F-401FEF00CE93}"/>
              </a:ext>
            </a:extLst>
          </p:cNvPr>
          <p:cNvCxnSpPr/>
          <p:nvPr userDrawn="1"/>
        </p:nvCxnSpPr>
        <p:spPr>
          <a:xfrm>
            <a:off x="0" y="5141912"/>
            <a:ext cx="9144000" cy="1588"/>
          </a:xfrm>
          <a:prstGeom prst="line">
            <a:avLst/>
          </a:prstGeom>
          <a:ln w="47625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E10FAB1-4502-E541-B6EF-913D09D2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14284"/>
            <a:ext cx="8686800" cy="590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816D66-92AD-0B4F-B32C-40BE751CC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3920894"/>
            <a:ext cx="8686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94900E-7FF4-4243-A89B-23F21C033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20" y="533832"/>
            <a:ext cx="2270280" cy="47297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853104" y="4755685"/>
            <a:ext cx="3437792" cy="263769"/>
          </a:xfrm>
          <a:prstGeom prst="rect">
            <a:avLst/>
          </a:prstGeom>
          <a:noFill/>
          <a:ln>
            <a:noFill/>
          </a:ln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Magelli Office of Experiential Learning</a:t>
            </a:r>
          </a:p>
        </p:txBody>
      </p:sp>
    </p:spTree>
    <p:extLst>
      <p:ext uri="{BB962C8B-B14F-4D97-AF65-F5344CB8AC3E}">
        <p14:creationId xmlns:p14="http://schemas.microsoft.com/office/powerpoint/2010/main" val="75499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507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26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40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2496312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21403"/>
            <a:ext cx="2496312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21403"/>
            <a:ext cx="2496312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06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045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294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410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954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985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56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F 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252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 userDrawn="1"/>
        </p:nvSpPr>
        <p:spPr>
          <a:xfrm>
            <a:off x="0" y="1399350"/>
            <a:ext cx="9144000" cy="2344801"/>
          </a:xfrm>
          <a:prstGeom prst="rect">
            <a:avLst/>
          </a:prstGeom>
          <a:solidFill>
            <a:srgbClr val="D52C0E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362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5950"/>
            <a:ext cx="8686800" cy="685800"/>
          </a:xfrm>
        </p:spPr>
        <p:txBody>
          <a:bodyPr rIns="0" bIns="91440"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28600" y="2571750"/>
            <a:ext cx="8686800" cy="833438"/>
          </a:xfrm>
        </p:spPr>
        <p:txBody>
          <a:bodyPr tIns="9144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9A8B3-F42D-1349-BF79-147675851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20" y="533832"/>
            <a:ext cx="2267712" cy="47244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884377" y="4844561"/>
            <a:ext cx="2435470" cy="298939"/>
          </a:xfrm>
          <a:prstGeom prst="rect">
            <a:avLst/>
          </a:prstGeom>
          <a:noFill/>
          <a:ln>
            <a:noFill/>
          </a:ln>
        </p:spPr>
        <p:txBody>
          <a:bodyPr wrap="square" tIns="91440" bIns="91440" rtlCol="0">
            <a:no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Magelli Office of Experiential Learning</a:t>
            </a: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400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6798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284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109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63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61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336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243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1926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051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ain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448F4C-8663-4CDF-8EAD-3FC5DBD6AA7F}"/>
              </a:ext>
            </a:extLst>
          </p:cNvPr>
          <p:cNvSpPr/>
          <p:nvPr userDrawn="1"/>
        </p:nvSpPr>
        <p:spPr>
          <a:xfrm>
            <a:off x="7395210" y="0"/>
            <a:ext cx="1748790" cy="929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49400"/>
            <a:ext cx="7772400" cy="1022350"/>
          </a:xfrm>
        </p:spPr>
        <p:txBody>
          <a:bodyPr rIns="0" bIns="91440" anchor="b">
            <a:noAutofit/>
          </a:bodyPr>
          <a:lstStyle>
            <a:lvl1pPr algn="l">
              <a:defRPr sz="3200" b="1" cap="none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1750"/>
            <a:ext cx="7772400" cy="1125537"/>
          </a:xfrm>
        </p:spPr>
        <p:txBody>
          <a:bodyPr tIns="91440" anchor="t"/>
          <a:lstStyle>
            <a:lvl1pPr marL="0" indent="0">
              <a:spcBef>
                <a:spcPts val="0"/>
              </a:spcBef>
              <a:spcAft>
                <a:spcPts val="400"/>
              </a:spcAft>
              <a:buFont typeface="+mj-lt"/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11C08-32E6-4BC6-A385-B6887C50F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F5876-C7DC-439A-A1DA-D553700E3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2154EA64-C67A-624C-A147-549F97A916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Block I blue.tif">
            <a:extLst>
              <a:ext uri="{FF2B5EF4-FFF2-40B4-BE49-F238E27FC236}">
                <a16:creationId xmlns:a16="http://schemas.microsoft.com/office/drawing/2014/main" id="{AF3E17EB-41DE-DF4E-A63C-D4098CB3E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554" y="206374"/>
            <a:ext cx="175846" cy="25394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ADC33E7-3EC8-7F43-9E4D-A67B8839A85F}"/>
              </a:ext>
            </a:extLst>
          </p:cNvPr>
          <p:cNvSpPr txBox="1">
            <a:spLocks/>
          </p:cNvSpPr>
          <p:nvPr userDrawn="1"/>
        </p:nvSpPr>
        <p:spPr>
          <a:xfrm>
            <a:off x="3727939" y="4933950"/>
            <a:ext cx="1732085" cy="1857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>
                <a:solidFill>
                  <a:schemeClr val="bg1"/>
                </a:solidFill>
              </a:rPr>
              <a:t>Magelli</a:t>
            </a:r>
            <a:r>
              <a:rPr lang="en-US" b="0" baseline="0">
                <a:solidFill>
                  <a:schemeClr val="bg1"/>
                </a:solidFill>
              </a:rPr>
              <a:t> Office of Experiential </a:t>
            </a:r>
            <a:r>
              <a:rPr lang="en-US" b="0">
                <a:solidFill>
                  <a:schemeClr val="bg1"/>
                </a:solidFill>
              </a:rPr>
              <a:t>Learning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0224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9291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6524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9441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6977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204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696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2496312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37934"/>
            <a:ext cx="2496312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37934"/>
            <a:ext cx="2496312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2354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8940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970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49400"/>
            <a:ext cx="7772400" cy="1022350"/>
          </a:xfrm>
        </p:spPr>
        <p:txBody>
          <a:bodyPr rIns="0" bIns="91440" anchor="b">
            <a:noAutofit/>
          </a:bodyPr>
          <a:lstStyle>
            <a:lvl1pPr algn="l">
              <a:defRPr sz="3200" b="1" cap="none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1750"/>
            <a:ext cx="7772400" cy="1125537"/>
          </a:xfrm>
        </p:spPr>
        <p:txBody>
          <a:bodyPr tIns="91440"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54EA64-C67A-624C-A147-549F97A91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2496312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21403"/>
            <a:ext cx="2496312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21403"/>
            <a:ext cx="2496312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42046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7869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0253"/>
            <a:ext cx="7772400" cy="137670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962"/>
            <a:ext cx="7086600" cy="1402138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AB03-871B-E148-BD57-366A2516D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10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71057" y="4807163"/>
            <a:ext cx="551865" cy="274637"/>
          </a:xfrm>
        </p:spPr>
        <p:txBody>
          <a:bodyPr/>
          <a:lstStyle/>
          <a:p>
            <a:fld id="{276DAB03-871B-E148-BD57-366A2516D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7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61" y="3299374"/>
            <a:ext cx="8604688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Didot"/>
                <a:cs typeface="Dido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F363-2865-5B48-BF5B-B9D498FAC1D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C33E7-3EC8-7F43-9E4D-A67B8839A85F}"/>
              </a:ext>
            </a:extLst>
          </p:cNvPr>
          <p:cNvSpPr txBox="1">
            <a:spLocks/>
          </p:cNvSpPr>
          <p:nvPr userDrawn="1"/>
        </p:nvSpPr>
        <p:spPr>
          <a:xfrm>
            <a:off x="5618285" y="4767263"/>
            <a:ext cx="2118946" cy="25955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0">
                <a:solidFill>
                  <a:schemeClr val="bg1"/>
                </a:solidFill>
              </a:rPr>
              <a:t>Magelli</a:t>
            </a:r>
            <a:r>
              <a:rPr lang="en-US" sz="900" b="0" baseline="0">
                <a:solidFill>
                  <a:schemeClr val="bg1"/>
                </a:solidFill>
              </a:rPr>
              <a:t> Office of Experiential </a:t>
            </a:r>
            <a:r>
              <a:rPr lang="en-US" sz="900" b="0">
                <a:solidFill>
                  <a:schemeClr val="bg1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677732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2800"/>
            <a:ext cx="8771077" cy="1239544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Didot"/>
                <a:cs typeface="Dido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B10100ED-FEFE-134A-A268-A74332B36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3186"/>
            <a:ext cx="8229600" cy="118407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  <a:latin typeface="Didot"/>
                <a:cs typeface="Dido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462A71A4-9666-B543-BC8E-120369148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C33E7-3EC8-7F43-9E4D-A67B8839A85F}"/>
              </a:ext>
            </a:extLst>
          </p:cNvPr>
          <p:cNvSpPr txBox="1">
            <a:spLocks/>
          </p:cNvSpPr>
          <p:nvPr userDrawn="1"/>
        </p:nvSpPr>
        <p:spPr>
          <a:xfrm>
            <a:off x="5539154" y="4945489"/>
            <a:ext cx="2028092" cy="1857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Magelli</a:t>
            </a:r>
            <a:r>
              <a:rPr lang="en-US" b="1" baseline="0">
                <a:solidFill>
                  <a:schemeClr val="bg1"/>
                </a:solidFill>
              </a:rPr>
              <a:t> Office of Experiential </a:t>
            </a:r>
            <a:r>
              <a:rPr lang="en-US" b="1">
                <a:solidFill>
                  <a:schemeClr val="bg1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984540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34" y="2363640"/>
            <a:ext cx="8252235" cy="1438143"/>
          </a:xfrm>
          <a:prstGeom prst="rect">
            <a:avLst/>
          </a:prstGeom>
          <a:effectLst>
            <a:outerShdw blurRad="63500" dist="38100" dir="2700000">
              <a:srgbClr val="000000">
                <a:alpha val="53000"/>
              </a:srgbClr>
            </a:outerShdw>
          </a:effectLst>
        </p:spPr>
        <p:txBody>
          <a:bodyPr anchor="ctr"/>
          <a:lstStyle>
            <a:lvl1pPr algn="ctr">
              <a:defRPr sz="4300" b="0" i="0" cap="none">
                <a:solidFill>
                  <a:schemeClr val="bg1"/>
                </a:solidFill>
                <a:latin typeface="Didot"/>
                <a:cs typeface="Dido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34" y="3801783"/>
            <a:ext cx="8252235" cy="759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E90A8-52CE-084C-AD4E-1432DC390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4830023"/>
            <a:ext cx="2895600" cy="274637"/>
          </a:xfrm>
        </p:spPr>
        <p:txBody>
          <a:bodyPr/>
          <a:lstStyle>
            <a:lvl1pPr>
              <a:defRPr sz="11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DC33E7-3EC8-7F43-9E4D-A67B8839A85F}"/>
              </a:ext>
            </a:extLst>
          </p:cNvPr>
          <p:cNvSpPr txBox="1">
            <a:spLocks/>
          </p:cNvSpPr>
          <p:nvPr userDrawn="1"/>
        </p:nvSpPr>
        <p:spPr>
          <a:xfrm>
            <a:off x="3727939" y="4933950"/>
            <a:ext cx="1732085" cy="1857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>
                <a:solidFill>
                  <a:schemeClr val="bg1"/>
                </a:solidFill>
              </a:rPr>
              <a:t>Magelli</a:t>
            </a:r>
            <a:r>
              <a:rPr lang="en-US" b="0" baseline="0">
                <a:solidFill>
                  <a:schemeClr val="bg1"/>
                </a:solidFill>
              </a:rPr>
              <a:t> Office of Experiential </a:t>
            </a:r>
            <a:r>
              <a:rPr lang="en-US" b="0">
                <a:solidFill>
                  <a:schemeClr val="bg1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407469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900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2582"/>
            <a:ext cx="24003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DCFB449E-47F5-954C-899C-9B73C82E0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DC33E7-3EC8-7F43-9E4D-A67B8839A85F}"/>
              </a:ext>
            </a:extLst>
          </p:cNvPr>
          <p:cNvSpPr txBox="1">
            <a:spLocks/>
          </p:cNvSpPr>
          <p:nvPr userDrawn="1"/>
        </p:nvSpPr>
        <p:spPr>
          <a:xfrm>
            <a:off x="3727939" y="4933950"/>
            <a:ext cx="1732085" cy="1857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>
                <a:solidFill>
                  <a:schemeClr val="bg1"/>
                </a:solidFill>
              </a:rPr>
              <a:t>Magelli</a:t>
            </a:r>
            <a:r>
              <a:rPr lang="en-US" b="0" baseline="0">
                <a:solidFill>
                  <a:schemeClr val="bg1"/>
                </a:solidFill>
              </a:rPr>
              <a:t> Office of Experiential </a:t>
            </a:r>
            <a:r>
              <a:rPr lang="en-US" b="0">
                <a:solidFill>
                  <a:schemeClr val="bg1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555207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729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Didot"/>
                <a:cs typeface="Dido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994" y="4767263"/>
            <a:ext cx="1148507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270251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B449E-47F5-954C-899C-9B73C82E0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DC33E7-3EC8-7F43-9E4D-A67B8839A85F}"/>
              </a:ext>
            </a:extLst>
          </p:cNvPr>
          <p:cNvSpPr txBox="1">
            <a:spLocks/>
          </p:cNvSpPr>
          <p:nvPr userDrawn="1"/>
        </p:nvSpPr>
        <p:spPr>
          <a:xfrm>
            <a:off x="3727939" y="4933950"/>
            <a:ext cx="1732085" cy="1857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>
                <a:solidFill>
                  <a:schemeClr val="bg1"/>
                </a:solidFill>
              </a:rPr>
              <a:t>Magelli</a:t>
            </a:r>
            <a:r>
              <a:rPr lang="en-US" b="0" baseline="0">
                <a:solidFill>
                  <a:schemeClr val="bg1"/>
                </a:solidFill>
              </a:rPr>
              <a:t> Office of Experiential </a:t>
            </a:r>
            <a:r>
              <a:rPr lang="en-US" b="0">
                <a:solidFill>
                  <a:schemeClr val="bg1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425043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4476750"/>
            <a:ext cx="8686800" cy="457200"/>
          </a:xfrm>
          <a:ln w="9525">
            <a:solidFill>
              <a:schemeClr val="tx1"/>
            </a:solidFill>
          </a:ln>
        </p:spPr>
        <p:txBody>
          <a:bodyPr lIns="457200" tIns="91440" rIns="457200" bIns="9144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54EA64-C67A-624C-A147-549F97A91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273762-37B0-8943-A127-79042FB9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8686800" cy="545464"/>
          </a:xfrm>
        </p:spPr>
        <p:txBody>
          <a:bodyPr tIns="0" anchor="ctr" anchorCtr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24" userDrawn="1">
          <p15:clr>
            <a:srgbClr val="F26B43"/>
          </p15:clr>
        </p15:guide>
        <p15:guide id="2" pos="2808" userDrawn="1">
          <p15:clr>
            <a:srgbClr val="FDE53C"/>
          </p15:clr>
        </p15:guide>
        <p15:guide id="3" pos="2952" userDrawn="1">
          <p15:clr>
            <a:srgbClr val="FDE53C"/>
          </p15:clr>
        </p15:guide>
        <p15:guide id="4" orient="horz" pos="612" userDrawn="1">
          <p15:clr>
            <a:srgbClr val="F26B43"/>
          </p15:clr>
        </p15:guide>
        <p15:guide id="6" orient="horz" pos="16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32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465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42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png"/><Relationship Id="rId4" Type="http://schemas.openxmlformats.org/officeDocument/2006/relationships/image" Target="../media/image5.pd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50.pdf"/><Relationship Id="rId4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d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.png"/><Relationship Id="rId4" Type="http://schemas.openxmlformats.org/officeDocument/2006/relationships/image" Target="../media/image50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9549"/>
            <a:ext cx="8686800" cy="682625"/>
          </a:xfrm>
          <a:prstGeom prst="rect">
            <a:avLst/>
          </a:prstGeom>
        </p:spPr>
        <p:txBody>
          <a:bodyPr vert="horz" lIns="0" tIns="0" rIns="109728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3950"/>
            <a:ext cx="8686800" cy="38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141912"/>
            <a:ext cx="9144000" cy="1588"/>
          </a:xfrm>
          <a:prstGeom prst="line">
            <a:avLst/>
          </a:prstGeom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8600" y="4933950"/>
            <a:ext cx="3657600" cy="1857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8000" y="4933950"/>
            <a:ext cx="2057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154EA64-C67A-624C-A147-549F97A916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llinois-Logo-Full-Color-RGB.png">
            <a:extLst>
              <a:ext uri="{FF2B5EF4-FFF2-40B4-BE49-F238E27FC236}">
                <a16:creationId xmlns:a16="http://schemas.microsoft.com/office/drawing/2014/main" id="{07642225-FFFF-814C-A6CA-D024637DC9CB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414" y="206375"/>
            <a:ext cx="315986" cy="4572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91CAC8-7C3D-C043-8A07-052B32CEA4A2}"/>
              </a:ext>
            </a:extLst>
          </p:cNvPr>
          <p:cNvSpPr txBox="1">
            <a:spLocks/>
          </p:cNvSpPr>
          <p:nvPr userDrawn="1"/>
        </p:nvSpPr>
        <p:spPr>
          <a:xfrm>
            <a:off x="3683975" y="4933950"/>
            <a:ext cx="1784839" cy="18573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/>
              <a:t>Magelli</a:t>
            </a:r>
            <a:r>
              <a:rPr lang="en-US" b="0" baseline="0"/>
              <a:t> Office of Experiential </a:t>
            </a:r>
            <a:r>
              <a:rPr lang="en-US" b="0"/>
              <a:t>Learning</a:t>
            </a:r>
          </a:p>
        </p:txBody>
      </p:sp>
      <p:pic>
        <p:nvPicPr>
          <p:cNvPr id="1026" name="Picture 2" descr="cscrantoul.org">
            <a:extLst>
              <a:ext uri="{FF2B5EF4-FFF2-40B4-BE49-F238E27FC236}">
                <a16:creationId xmlns:a16="http://schemas.microsoft.com/office/drawing/2014/main" id="{C42342FB-D2A3-7D8A-515B-DF25E60D8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52" y="209549"/>
            <a:ext cx="412558" cy="4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58" r:id="rId3"/>
    <p:sldLayoutId id="2147483668" r:id="rId4"/>
    <p:sldLayoutId id="2147483661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1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0986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098637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141912"/>
            <a:ext cx="9144000" cy="1588"/>
          </a:xfrm>
          <a:prstGeom prst="line">
            <a:avLst/>
          </a:prstGeom>
          <a:ln w="47625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llinois-Logo-Full-Color-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3365" y="217163"/>
            <a:ext cx="189764" cy="27457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44195" y="4814297"/>
            <a:ext cx="4789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AB03-871B-E148-BD57-366A2516D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32714" y="4807163"/>
            <a:ext cx="43392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Didot"/>
          <a:ea typeface="+mj-ea"/>
          <a:cs typeface="Dido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F363-2865-5B48-BF5B-B9D498FAC1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eria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54160" cy="518161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36" y="5152476"/>
            <a:ext cx="9144000" cy="1588"/>
          </a:xfrm>
          <a:prstGeom prst="line">
            <a:avLst/>
          </a:prstGeom>
          <a:ln w="47625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_LeftOrngRevers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a="http://schemas.microsoft.com/office/mac/drawingml/2008/main" xmlns:mv="urn:schemas-microsoft-com:mac:vml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7408" y="4554750"/>
            <a:ext cx="1876552" cy="4007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66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lkers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G_LeftOrngRevers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74102" y="4530328"/>
            <a:ext cx="2011898" cy="42962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6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_LeftOrngRevers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91059" y="264453"/>
            <a:ext cx="1876552" cy="4007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4840625"/>
            <a:ext cx="236834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14E90A8-52CE-084C-AD4E-1432DC390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8600" y="483002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pic>
        <p:nvPicPr>
          <p:cNvPr id="12" name="Picture 11" descr="Blonde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15" descr="G_LeftOrngRevers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264453"/>
            <a:ext cx="1876552" cy="4007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5141912"/>
            <a:ext cx="9144000" cy="1588"/>
          </a:xfrm>
          <a:prstGeom prst="line">
            <a:avLst/>
          </a:prstGeom>
          <a:ln w="47625" cap="flat" cmpd="sng" algn="ctr">
            <a:solidFill>
              <a:srgbClr val="D237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1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2300" cy="5143500"/>
          </a:xfrm>
          <a:prstGeom prst="rect">
            <a:avLst/>
          </a:prstGeom>
          <a:solidFill>
            <a:srgbClr val="2F5796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CFB449E-47F5-954C-899C-9B73C82E09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_LeftOrngRevers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-1875" t="-8780" r="91875" b="43902"/>
              <a:stretch>
                <a:fillRect/>
              </a:stretch>
            </p:blipFill>
          </mc:Choice>
          <mc:Fallback>
            <p:blipFill>
              <a:blip r:embed="rId5"/>
              <a:srcRect l="-1875" t="-8780" r="91875" b="43902"/>
              <a:stretch>
                <a:fillRect/>
              </a:stretch>
            </p:blipFill>
          </mc:Fallback>
        </mc:AlternateContent>
        <p:spPr>
          <a:xfrm>
            <a:off x="8787010" y="181319"/>
            <a:ext cx="179990" cy="2493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39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E_462C6A1A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25_9FEA8CCA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az.org/generation-z-and-perspectives-on-volunteering/" TargetMode="External"/><Relationship Id="rId2" Type="http://schemas.openxmlformats.org/officeDocument/2006/relationships/hyperlink" Target="https://www.wholewhale.com/tips/5-ways-attract-millennials-donate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capitalareafoodbank.org/wp-content/uploads/2015/11/Millennials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microsoft.com/office/2018/10/relationships/comments" Target="../comments/modernComment_108_2451294D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57_9F0D42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428D-60E9-5E42-BDC5-F0867991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81321"/>
            <a:ext cx="8686800" cy="590931"/>
          </a:xfrm>
        </p:spPr>
        <p:txBody>
          <a:bodyPr/>
          <a:lstStyle/>
          <a:p>
            <a:r>
              <a:rPr lang="en-US" sz="2700">
                <a:latin typeface="Arial"/>
                <a:cs typeface="Arial"/>
              </a:rPr>
              <a:t>Community Service Center of Northern </a:t>
            </a:r>
            <a:br>
              <a:rPr lang="en-US" sz="27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Champaign County</a:t>
            </a:r>
            <a:endParaRPr lang="en-US" sz="2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195A-9B3F-C743-B8AC-3D7EEAA07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4160380"/>
            <a:ext cx="8686800" cy="4572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Midpoint Presentation - BUS301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58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How can we use motivators instead of interests to create longevity and influence new volunteers/donors?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 motivates Millennials and Generation Z?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48896" y="650067"/>
            <a:ext cx="3725123" cy="3657117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80652" y="701536"/>
            <a:ext cx="3678113" cy="3614209"/>
          </a:xfrm>
          <a:prstGeom prst="ellipse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8678" y="1180850"/>
            <a:ext cx="1485234" cy="3262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</a:rPr>
              <a:t>Millennials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5927" y="1177969"/>
            <a:ext cx="1495962" cy="3262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>
                <a:solidFill>
                  <a:srgbClr val="FFFFFF"/>
                </a:solidFill>
                <a:cs typeface="Arial"/>
              </a:rPr>
              <a:t>Gen 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B1924-BC40-C5E7-E29C-32C3AA8B8CEC}"/>
              </a:ext>
            </a:extLst>
          </p:cNvPr>
          <p:cNvSpPr txBox="1"/>
          <p:nvPr/>
        </p:nvSpPr>
        <p:spPr>
          <a:xfrm>
            <a:off x="5222558" y="1847962"/>
            <a:ext cx="2487848" cy="129266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>
                <a:solidFill>
                  <a:schemeClr val="bg1"/>
                </a:solidFill>
                <a:latin typeface="Calibri"/>
                <a:cs typeface="Calibri"/>
              </a:rPr>
              <a:t>   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Digital engagement</a:t>
            </a:r>
            <a:endParaRPr lang="en-US" sz="1200">
              <a:solidFill>
                <a:schemeClr val="bg1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>
                <a:solidFill>
                  <a:schemeClr val="bg1"/>
                </a:solidFill>
                <a:latin typeface="Calibri"/>
                <a:cs typeface="Calibri"/>
              </a:rPr>
              <a:t>   Purpose driven brands </a:t>
            </a:r>
            <a:endParaRPr lang="en-US" sz="1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Connections </a:t>
            </a:r>
          </a:p>
          <a:p>
            <a:pPr marL="285750" indent="-285750">
              <a:buFont typeface="Arial"/>
              <a:buChar char="•"/>
            </a:pPr>
            <a:r>
              <a:rPr lang="en-US" sz="12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Short-term solutions</a:t>
            </a:r>
            <a:endParaRPr lang="en-US" sz="120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Socially conscious</a:t>
            </a:r>
          </a:p>
          <a:p>
            <a:pPr marL="285750" indent="-285750">
              <a:buFont typeface="Arial"/>
              <a:buChar char="•"/>
            </a:pPr>
            <a:endParaRPr lang="en-US" sz="1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1412D-7EC9-4061-2D37-615CD548470C}"/>
              </a:ext>
            </a:extLst>
          </p:cNvPr>
          <p:cNvSpPr txBox="1"/>
          <p:nvPr/>
        </p:nvSpPr>
        <p:spPr>
          <a:xfrm>
            <a:off x="3596134" y="2136875"/>
            <a:ext cx="1364326" cy="153888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Convenience</a:t>
            </a:r>
            <a:endParaRPr lang="en-US" sz="12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Presence</a:t>
            </a:r>
          </a:p>
          <a:p>
            <a:endParaRPr lang="en-US" sz="12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 sz="12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 sz="12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C3241-1DB2-0484-9F01-C1AC05DAB5BF}"/>
              </a:ext>
            </a:extLst>
          </p:cNvPr>
          <p:cNvSpPr txBox="1"/>
          <p:nvPr/>
        </p:nvSpPr>
        <p:spPr>
          <a:xfrm>
            <a:off x="1788538" y="1701156"/>
            <a:ext cx="2487848" cy="150810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</a:rPr>
              <a:t>Personalization 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Connections </a:t>
            </a: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Long-term visions</a:t>
            </a:r>
            <a:endParaRPr lang="en-US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Personal fulfillment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Community </a:t>
            </a:r>
          </a:p>
          <a:p>
            <a:pPr marL="285750" indent="-285750">
              <a:buFont typeface="Arial"/>
              <a:buChar char="•"/>
            </a:pPr>
            <a:endParaRPr lang="en-US" sz="12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93A57E-987D-55AB-B3DF-00C580CDCD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858000" y="4933950"/>
            <a:ext cx="2057400" cy="18288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111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7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8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1111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1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2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/>
          <p:bldP spid="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By understanding the donor base, financials, and the various marketing strategies available, CSCNCC can grow its donor base.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Problem Statement &amp; Issue Tree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6295" y="830807"/>
            <a:ext cx="4146749" cy="80513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How can</a:t>
            </a:r>
            <a:r>
              <a:rPr lang="en-US" sz="1350">
                <a:solidFill>
                  <a:srgbClr val="FFFFFF"/>
                </a:solidFill>
                <a:cs typeface="Arial"/>
              </a:rPr>
              <a:t> CSCNCC implement marketing strategies to attract a larger donor base?</a:t>
            </a: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2443" y="2086814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Donors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6721" y="2081143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Marketing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2243" y="2099374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Financial</a:t>
            </a:r>
            <a:endParaRPr lang="en-US" err="1"/>
          </a:p>
        </p:txBody>
      </p:sp>
      <p:sp>
        <p:nvSpPr>
          <p:cNvPr id="8" name="Rectangle 7"/>
          <p:cNvSpPr/>
          <p:nvPr/>
        </p:nvSpPr>
        <p:spPr>
          <a:xfrm>
            <a:off x="1252444" y="2482801"/>
            <a:ext cx="1635695" cy="167431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r>
              <a:rPr lang="en-US" sz="900"/>
              <a:t>Who are donors and why do they donate?</a:t>
            </a:r>
            <a:endParaRPr lang="en-US" sz="900">
              <a:cs typeface="Arial"/>
            </a:endParaRPr>
          </a:p>
          <a:p>
            <a:endParaRPr lang="en-US" sz="90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sz="900">
                <a:cs typeface="Arial"/>
              </a:rPr>
              <a:t>How can the donor base be segregated?</a:t>
            </a:r>
          </a:p>
          <a:p>
            <a:pPr marL="171450" indent="-171450">
              <a:buFont typeface="Arial,Sans-Serif"/>
              <a:buChar char="•"/>
            </a:pPr>
            <a:endParaRPr lang="en-US" sz="90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sz="900">
                <a:cs typeface="Arial"/>
              </a:rPr>
              <a:t>Where do </a:t>
            </a:r>
            <a:r>
              <a:rPr lang="en-US" sz="900">
                <a:ea typeface="+mn-lt"/>
                <a:cs typeface="+mn-lt"/>
              </a:rPr>
              <a:t>opportunities </a:t>
            </a:r>
            <a:r>
              <a:rPr lang="en-US" sz="900">
                <a:cs typeface="Arial"/>
              </a:rPr>
              <a:t>for greater retention and engagement exist?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34035" y="2371047"/>
            <a:ext cx="1635695" cy="1792924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  <a:p>
            <a:pPr>
              <a:lnSpc>
                <a:spcPct val="89000"/>
              </a:lnSpc>
            </a:pPr>
            <a:r>
              <a:rPr lang="en-US" sz="900" dirty="0">
                <a:cs typeface="Arial"/>
              </a:rPr>
              <a:t>How can we introduce ourselves to and attract new donors and volunteers?</a:t>
            </a:r>
            <a:endParaRPr lang="en-US" dirty="0">
              <a:cs typeface="Arial" panose="020B0604020202020204"/>
            </a:endParaRPr>
          </a:p>
          <a:p>
            <a:pPr>
              <a:lnSpc>
                <a:spcPct val="89000"/>
              </a:lnSpc>
            </a:pPr>
            <a:endParaRPr lang="en-US" sz="900" dirty="0">
              <a:cs typeface="Arial" panose="020B0604020202020204"/>
            </a:endParaRPr>
          </a:p>
          <a:p>
            <a:pPr marL="171450" indent="-1714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cs typeface="Arial" panose="020B0604020202020204"/>
              </a:rPr>
              <a:t>What strategies work best with different ages?</a:t>
            </a:r>
          </a:p>
          <a:p>
            <a:pPr marL="171450" indent="-171450">
              <a:lnSpc>
                <a:spcPct val="89000"/>
              </a:lnSpc>
              <a:buFont typeface="Arial,Sans-Serif" panose="020B0604020202020204" pitchFamily="34" charset="0"/>
              <a:buChar char="•"/>
            </a:pPr>
            <a:r>
              <a:rPr lang="en-US" sz="900">
                <a:cs typeface="Arial" panose="020B0604020202020204"/>
              </a:rPr>
              <a:t>What similarities do we see than can cater to different age groups?</a:t>
            </a:r>
          </a:p>
          <a:p>
            <a:pPr marL="171450" indent="-171450">
              <a:lnSpc>
                <a:spcPct val="89000"/>
              </a:lnSpc>
              <a:buFont typeface="Arial" panose="020B0604020202020204" pitchFamily="34" charset="0"/>
              <a:buChar char="•"/>
            </a:pPr>
            <a:endParaRPr lang="en-US" sz="900">
              <a:cs typeface="Arial" panose="020B0604020202020204"/>
            </a:endParaRPr>
          </a:p>
        </p:txBody>
      </p:sp>
      <p:cxnSp>
        <p:nvCxnSpPr>
          <p:cNvPr id="15" name="Elbow Connector 14"/>
          <p:cNvCxnSpPr>
            <a:cxnSpLocks/>
          </p:cNvCxnSpPr>
          <p:nvPr/>
        </p:nvCxnSpPr>
        <p:spPr>
          <a:xfrm flipH="1">
            <a:off x="1432373" y="1635703"/>
            <a:ext cx="1885630" cy="462321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</p:cNvCxnSpPr>
          <p:nvPr/>
        </p:nvCxnSpPr>
        <p:spPr>
          <a:xfrm>
            <a:off x="5775968" y="1631389"/>
            <a:ext cx="1504479" cy="468428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 flipH="1">
            <a:off x="4440523" y="1619249"/>
            <a:ext cx="36581" cy="454375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CBF0B5F-2072-086E-FE26-9B3E4AA00D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61DB0-36C7-8876-7F0F-50EFA59566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A9FFE-6173-9902-8A78-8D2B3D2B8808}"/>
              </a:ext>
            </a:extLst>
          </p:cNvPr>
          <p:cNvSpPr/>
          <p:nvPr/>
        </p:nvSpPr>
        <p:spPr>
          <a:xfrm>
            <a:off x="5917763" y="2495361"/>
            <a:ext cx="1635695" cy="167431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r>
              <a:rPr lang="en-US" sz="900" dirty="0">
                <a:cs typeface="Arial"/>
              </a:rPr>
              <a:t>How can we increase revenues?</a:t>
            </a:r>
          </a:p>
          <a:p>
            <a:endParaRPr lang="en-US" sz="900" dirty="0">
              <a:cs typeface="Arial"/>
            </a:endParaRPr>
          </a:p>
          <a:p>
            <a:r>
              <a:rPr lang="en-US" sz="900" dirty="0">
                <a:cs typeface="Arial" panose="020B0604020202020204"/>
              </a:rPr>
              <a:t>• Can we expand current revenue streams</a:t>
            </a:r>
          </a:p>
          <a:p>
            <a:endParaRPr lang="en-US" sz="900" dirty="0">
              <a:cs typeface="Arial" panose="020B0604020202020204"/>
            </a:endParaRPr>
          </a:p>
          <a:p>
            <a:r>
              <a:rPr lang="en-US" sz="900" dirty="0">
                <a:cs typeface="Arial" panose="020B0604020202020204"/>
              </a:rPr>
              <a:t>• How can we     increase ROI?</a:t>
            </a: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9488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52CFA-9FCE-204B-3DC2-98B4C573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0E05-3BA3-73E5-5BC8-E2C9E631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196990"/>
            <a:ext cx="8686800" cy="54546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Current fundraisers performance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F06B5D-59E4-D294-A75C-602552A2D0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94E052-BEB8-A0F1-05AE-3318D6221565}"/>
              </a:ext>
            </a:extLst>
          </p:cNvPr>
          <p:cNvSpPr/>
          <p:nvPr/>
        </p:nvSpPr>
        <p:spPr>
          <a:xfrm>
            <a:off x="5859375" y="1925339"/>
            <a:ext cx="2819400" cy="21513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1200" dirty="0">
                <a:cs typeface="Arial"/>
              </a:rPr>
              <a:t>Golf outing has the highest ROI with an average of 575% and has a relatively low human capital requirement with a high net income</a:t>
            </a:r>
            <a:endParaRPr lang="en-US" sz="1200" dirty="0"/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1200" dirty="0"/>
              <a:t>Spring fling has the second highest ROI with an average of 368% with a relatively high human capital requirement</a:t>
            </a:r>
            <a:endParaRPr lang="en-US" sz="1200" dirty="0">
              <a:cs typeface="Arial"/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1200" dirty="0">
                <a:cs typeface="Arial"/>
              </a:rPr>
              <a:t>Wine pairing has the lowest ROI with an average of 206% with a relatively low human capital requirement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AC869-5879-3409-FE02-6643503EDAEE}"/>
              </a:ext>
            </a:extLst>
          </p:cNvPr>
          <p:cNvSpPr/>
          <p:nvPr/>
        </p:nvSpPr>
        <p:spPr>
          <a:xfrm>
            <a:off x="5439556" y="1257350"/>
            <a:ext cx="3437744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spc="-60"/>
              <a:t>ROI vs Human Capital</a:t>
            </a:r>
            <a:endParaRPr lang="en-US" sz="2400"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0B926A-1732-6972-D0C2-23E2FB8605D9}"/>
              </a:ext>
            </a:extLst>
          </p:cNvPr>
          <p:cNvSpPr/>
          <p:nvPr/>
        </p:nvSpPr>
        <p:spPr>
          <a:xfrm>
            <a:off x="5499769" y="2912111"/>
            <a:ext cx="317234" cy="3172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1C74DF-AA79-7ABB-A0DF-46FC99BD7DDA}"/>
              </a:ext>
            </a:extLst>
          </p:cNvPr>
          <p:cNvSpPr/>
          <p:nvPr/>
        </p:nvSpPr>
        <p:spPr>
          <a:xfrm>
            <a:off x="5499769" y="3660222"/>
            <a:ext cx="317234" cy="3172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  <a:cs typeface="Arial"/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DBD05F-BE4E-0310-5104-4C1AC40E0FBD}"/>
              </a:ext>
            </a:extLst>
          </p:cNvPr>
          <p:cNvSpPr/>
          <p:nvPr/>
        </p:nvSpPr>
        <p:spPr>
          <a:xfrm>
            <a:off x="5499769" y="2163058"/>
            <a:ext cx="317234" cy="31723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>
                <a:solidFill>
                  <a:srgbClr val="FFFFFF"/>
                </a:solidFill>
              </a:rPr>
              <a:t>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E148A2-7276-585D-B34A-358FD640F0DC}"/>
              </a:ext>
            </a:extLst>
          </p:cNvPr>
          <p:cNvGrpSpPr/>
          <p:nvPr/>
        </p:nvGrpSpPr>
        <p:grpSpPr>
          <a:xfrm>
            <a:off x="1170508" y="1483324"/>
            <a:ext cx="3572084" cy="2807172"/>
            <a:chOff x="5257800" y="2038350"/>
            <a:chExt cx="2209800" cy="22800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1CECA3-D1FA-564B-2AB6-87497FC6F15E}"/>
                </a:ext>
              </a:extLst>
            </p:cNvPr>
            <p:cNvGrpSpPr/>
            <p:nvPr/>
          </p:nvGrpSpPr>
          <p:grpSpPr>
            <a:xfrm>
              <a:off x="5257800" y="2038350"/>
              <a:ext cx="2209800" cy="2133600"/>
              <a:chOff x="5257800" y="2038350"/>
              <a:chExt cx="2209800" cy="21336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DE9C354-E9A4-4305-F447-279AEB56E3FB}"/>
                  </a:ext>
                </a:extLst>
              </p:cNvPr>
              <p:cNvCxnSpPr/>
              <p:nvPr/>
            </p:nvCxnSpPr>
            <p:spPr>
              <a:xfrm>
                <a:off x="6362700" y="2038350"/>
                <a:ext cx="0" cy="2133600"/>
              </a:xfrm>
              <a:prstGeom prst="line">
                <a:avLst/>
              </a:prstGeom>
              <a:ln w="317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DC5A547-7F4D-CD2A-F588-AD01E5C6D61F}"/>
                  </a:ext>
                </a:extLst>
              </p:cNvPr>
              <p:cNvCxnSpPr/>
              <p:nvPr/>
            </p:nvCxnSpPr>
            <p:spPr>
              <a:xfrm>
                <a:off x="5257800" y="2038350"/>
                <a:ext cx="0" cy="2133600"/>
              </a:xfrm>
              <a:prstGeom prst="line">
                <a:avLst/>
              </a:prstGeom>
              <a:ln w="317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A51EACE-1FE1-8AEF-6254-CA627A28A463}"/>
                  </a:ext>
                </a:extLst>
              </p:cNvPr>
              <p:cNvCxnSpPr/>
              <p:nvPr/>
            </p:nvCxnSpPr>
            <p:spPr>
              <a:xfrm>
                <a:off x="7467600" y="2038350"/>
                <a:ext cx="0" cy="2133600"/>
              </a:xfrm>
              <a:prstGeom prst="line">
                <a:avLst/>
              </a:prstGeom>
              <a:ln w="317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9EAD76-A42D-A947-A54E-9331CCFCB2B1}"/>
                </a:ext>
              </a:extLst>
            </p:cNvPr>
            <p:cNvGrpSpPr/>
            <p:nvPr/>
          </p:nvGrpSpPr>
          <p:grpSpPr>
            <a:xfrm>
              <a:off x="5257800" y="2108638"/>
              <a:ext cx="2209800" cy="2209800"/>
              <a:chOff x="5295900" y="2038350"/>
              <a:chExt cx="2133600" cy="22098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B31DD13-D4FE-BEE2-31C9-C30B255C3F5D}"/>
                  </a:ext>
                </a:extLst>
              </p:cNvPr>
              <p:cNvCxnSpPr/>
              <p:nvPr/>
            </p:nvCxnSpPr>
            <p:spPr>
              <a:xfrm rot="5400000">
                <a:off x="6362700" y="2076450"/>
                <a:ext cx="0" cy="2133600"/>
              </a:xfrm>
              <a:prstGeom prst="line">
                <a:avLst/>
              </a:prstGeom>
              <a:ln w="317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16BAE95-41A2-33BE-5AB4-8D396848A830}"/>
                  </a:ext>
                </a:extLst>
              </p:cNvPr>
              <p:cNvCxnSpPr/>
              <p:nvPr/>
            </p:nvCxnSpPr>
            <p:spPr>
              <a:xfrm rot="5400000">
                <a:off x="6362700" y="971550"/>
                <a:ext cx="0" cy="2133600"/>
              </a:xfrm>
              <a:prstGeom prst="line">
                <a:avLst/>
              </a:prstGeom>
              <a:ln w="317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B6EE40C-1D8E-498A-1F9A-7CC2B5CEBB81}"/>
                  </a:ext>
                </a:extLst>
              </p:cNvPr>
              <p:cNvCxnSpPr/>
              <p:nvPr/>
            </p:nvCxnSpPr>
            <p:spPr>
              <a:xfrm rot="5400000">
                <a:off x="6362700" y="3181350"/>
                <a:ext cx="0" cy="2133600"/>
              </a:xfrm>
              <a:prstGeom prst="line">
                <a:avLst/>
              </a:prstGeom>
              <a:ln w="317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3303DA-708D-CB6E-BB03-2FD3CFCE584B}"/>
              </a:ext>
            </a:extLst>
          </p:cNvPr>
          <p:cNvGrpSpPr/>
          <p:nvPr/>
        </p:nvGrpSpPr>
        <p:grpSpPr>
          <a:xfrm>
            <a:off x="3789605" y="1922006"/>
            <a:ext cx="444127" cy="444127"/>
            <a:chOff x="7952682" y="1352549"/>
            <a:chExt cx="533399" cy="533399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F47D8807-D448-C0E7-47E2-66F3B414CF4A}"/>
                </a:ext>
              </a:extLst>
            </p:cNvPr>
            <p:cNvSpPr/>
            <p:nvPr/>
          </p:nvSpPr>
          <p:spPr>
            <a:xfrm rot="8100000">
              <a:off x="7952682" y="1352549"/>
              <a:ext cx="533399" cy="533399"/>
            </a:xfrm>
            <a:prstGeom prst="teardrop">
              <a:avLst>
                <a:gd name="adj" fmla="val 13061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AD13DB0-D945-3B8A-D3A9-7F81B9026E33}"/>
                </a:ext>
              </a:extLst>
            </p:cNvPr>
            <p:cNvSpPr/>
            <p:nvPr/>
          </p:nvSpPr>
          <p:spPr>
            <a:xfrm>
              <a:off x="8028893" y="1428751"/>
              <a:ext cx="381000" cy="3810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0BF165A-44CA-5B64-D101-E4DA5831B24A}"/>
              </a:ext>
            </a:extLst>
          </p:cNvPr>
          <p:cNvGrpSpPr/>
          <p:nvPr/>
        </p:nvGrpSpPr>
        <p:grpSpPr>
          <a:xfrm>
            <a:off x="1983272" y="1634236"/>
            <a:ext cx="444127" cy="444127"/>
            <a:chOff x="7952682" y="1352549"/>
            <a:chExt cx="533399" cy="533399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DF441281-B686-C162-1242-555C996E269D}"/>
                </a:ext>
              </a:extLst>
            </p:cNvPr>
            <p:cNvSpPr/>
            <p:nvPr/>
          </p:nvSpPr>
          <p:spPr>
            <a:xfrm rot="8100000">
              <a:off x="7952682" y="1352549"/>
              <a:ext cx="533399" cy="533399"/>
            </a:xfrm>
            <a:prstGeom prst="teardrop">
              <a:avLst>
                <a:gd name="adj" fmla="val 13061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FD58D4-24EA-6351-76E6-225DF4036F3C}"/>
                </a:ext>
              </a:extLst>
            </p:cNvPr>
            <p:cNvSpPr/>
            <p:nvPr/>
          </p:nvSpPr>
          <p:spPr>
            <a:xfrm>
              <a:off x="8028891" y="1428750"/>
              <a:ext cx="381000" cy="3810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C3D1F71-8C26-889F-7EC0-40ACC6FB48BD}"/>
              </a:ext>
            </a:extLst>
          </p:cNvPr>
          <p:cNvGrpSpPr/>
          <p:nvPr/>
        </p:nvGrpSpPr>
        <p:grpSpPr>
          <a:xfrm>
            <a:off x="2427936" y="2667412"/>
            <a:ext cx="444127" cy="444127"/>
            <a:chOff x="7952682" y="1352549"/>
            <a:chExt cx="533399" cy="533399"/>
          </a:xfrm>
        </p:grpSpPr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B842BD3D-2408-2D75-4ED5-8DF5D20BCE6E}"/>
                </a:ext>
              </a:extLst>
            </p:cNvPr>
            <p:cNvSpPr/>
            <p:nvPr/>
          </p:nvSpPr>
          <p:spPr>
            <a:xfrm rot="8100000">
              <a:off x="7952682" y="1352549"/>
              <a:ext cx="533399" cy="533399"/>
            </a:xfrm>
            <a:prstGeom prst="teardrop">
              <a:avLst>
                <a:gd name="adj" fmla="val 13061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5334AC3-0A8A-4A24-E032-4F27EFEEF01C}"/>
                </a:ext>
              </a:extLst>
            </p:cNvPr>
            <p:cNvSpPr/>
            <p:nvPr/>
          </p:nvSpPr>
          <p:spPr>
            <a:xfrm>
              <a:off x="8028891" y="1428750"/>
              <a:ext cx="381000" cy="3810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6EDB21C-AD09-0C8E-9473-602221AC2F07}"/>
              </a:ext>
            </a:extLst>
          </p:cNvPr>
          <p:cNvSpPr txBox="1"/>
          <p:nvPr/>
        </p:nvSpPr>
        <p:spPr>
          <a:xfrm>
            <a:off x="2285036" y="1206065"/>
            <a:ext cx="1468351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r>
              <a:rPr lang="en-US" sz="1200"/>
              <a:t>Return on Investment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884274-8282-782C-5991-381C963754CB}"/>
              </a:ext>
            </a:extLst>
          </p:cNvPr>
          <p:cNvSpPr txBox="1"/>
          <p:nvPr/>
        </p:nvSpPr>
        <p:spPr>
          <a:xfrm rot="5400000">
            <a:off x="3912896" y="2750434"/>
            <a:ext cx="1933222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r>
              <a:rPr lang="en-US" sz="1200"/>
              <a:t>Human Capital Requirement</a:t>
            </a:r>
            <a:endParaRPr lang="en-US"/>
          </a:p>
        </p:txBody>
      </p:sp>
      <p:sp>
        <p:nvSpPr>
          <p:cNvPr id="56" name="Right Arrow 29">
            <a:extLst>
              <a:ext uri="{FF2B5EF4-FFF2-40B4-BE49-F238E27FC236}">
                <a16:creationId xmlns:a16="http://schemas.microsoft.com/office/drawing/2014/main" id="{4575E4F9-0B0A-3C05-1215-208074F0ECC4}"/>
              </a:ext>
            </a:extLst>
          </p:cNvPr>
          <p:cNvSpPr/>
          <p:nvPr/>
        </p:nvSpPr>
        <p:spPr>
          <a:xfrm rot="16200000">
            <a:off x="-170677" y="2677512"/>
            <a:ext cx="2662699" cy="274320"/>
          </a:xfrm>
          <a:prstGeom prst="rightArrow">
            <a:avLst>
              <a:gd name="adj1" fmla="val 26191"/>
              <a:gd name="adj2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2863B0-5A30-2904-D49F-C3F5F65AF9E8}"/>
              </a:ext>
            </a:extLst>
          </p:cNvPr>
          <p:cNvSpPr txBox="1"/>
          <p:nvPr/>
        </p:nvSpPr>
        <p:spPr>
          <a:xfrm>
            <a:off x="2617785" y="1637179"/>
            <a:ext cx="314190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r>
              <a:rPr lang="en-US" sz="1200"/>
              <a:t>High</a:t>
            </a:r>
            <a:endParaRPr lang="en-US"/>
          </a:p>
        </p:txBody>
      </p:sp>
      <p:sp>
        <p:nvSpPr>
          <p:cNvPr id="66" name="Right Arrow 39">
            <a:extLst>
              <a:ext uri="{FF2B5EF4-FFF2-40B4-BE49-F238E27FC236}">
                <a16:creationId xmlns:a16="http://schemas.microsoft.com/office/drawing/2014/main" id="{016C5691-525B-FB9E-78FB-9491B7CF5147}"/>
              </a:ext>
            </a:extLst>
          </p:cNvPr>
          <p:cNvSpPr/>
          <p:nvPr/>
        </p:nvSpPr>
        <p:spPr>
          <a:xfrm>
            <a:off x="1124996" y="3977089"/>
            <a:ext cx="3617595" cy="271740"/>
          </a:xfrm>
          <a:prstGeom prst="rightArrow">
            <a:avLst>
              <a:gd name="adj1" fmla="val 26191"/>
              <a:gd name="adj2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F6C039-C8CF-D239-5C72-8C93CD8790E8}"/>
              </a:ext>
            </a:extLst>
          </p:cNvPr>
          <p:cNvSpPr txBox="1"/>
          <p:nvPr/>
        </p:nvSpPr>
        <p:spPr>
          <a:xfrm>
            <a:off x="4413928" y="2679695"/>
            <a:ext cx="314190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r>
              <a:rPr lang="en-US" sz="1200"/>
              <a:t>High</a:t>
            </a:r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23E8DE-9AB4-295A-D0FD-21083F2FAF71}"/>
              </a:ext>
            </a:extLst>
          </p:cNvPr>
          <p:cNvSpPr txBox="1"/>
          <p:nvPr/>
        </p:nvSpPr>
        <p:spPr>
          <a:xfrm>
            <a:off x="1269801" y="2610613"/>
            <a:ext cx="280526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r>
              <a:rPr lang="en-US" sz="1200"/>
              <a:t>Low</a:t>
            </a:r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D46A55-0581-5FF3-E53A-0BB8BEE71978}"/>
              </a:ext>
            </a:extLst>
          </p:cNvPr>
          <p:cNvSpPr txBox="1"/>
          <p:nvPr/>
        </p:nvSpPr>
        <p:spPr>
          <a:xfrm>
            <a:off x="2651449" y="3772454"/>
            <a:ext cx="280526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r>
              <a:rPr lang="en-US" sz="1200"/>
              <a:t>Low</a:t>
            </a:r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2A5496F9-31CB-AAF8-289C-4938B60E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GB">
                <a:latin typeface="Arial"/>
                <a:cs typeface="Arial"/>
              </a:rPr>
              <a:t>Finding fundraising events that have low human capital requirements is essential to maximizing how we can better allocate our time and budget</a:t>
            </a:r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86C27D-4C38-3D3E-2EC0-B6D937A96BCC}"/>
              </a:ext>
            </a:extLst>
          </p:cNvPr>
          <p:cNvSpPr txBox="1"/>
          <p:nvPr/>
        </p:nvSpPr>
        <p:spPr>
          <a:xfrm>
            <a:off x="2056463" y="1681708"/>
            <a:ext cx="281064" cy="36331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100">
                <a:cs typeface="Arial"/>
              </a:rPr>
              <a:t>A</a:t>
            </a:r>
            <a:endParaRPr lang="en-GB" sz="11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D12547-98F1-EE9C-3DBE-D4FC41DAF407}"/>
              </a:ext>
            </a:extLst>
          </p:cNvPr>
          <p:cNvSpPr txBox="1"/>
          <p:nvPr/>
        </p:nvSpPr>
        <p:spPr>
          <a:xfrm>
            <a:off x="3869336" y="1962773"/>
            <a:ext cx="281064" cy="36331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100">
                <a:cs typeface="Arial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0588AF-0678-EB3F-8FAF-A412B8943F62}"/>
              </a:ext>
            </a:extLst>
          </p:cNvPr>
          <p:cNvSpPr txBox="1"/>
          <p:nvPr/>
        </p:nvSpPr>
        <p:spPr>
          <a:xfrm>
            <a:off x="2510852" y="2712281"/>
            <a:ext cx="281064" cy="3539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100">
                <a:cs typeface="Arial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375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Donor Metrics Implementation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06227" y="2062050"/>
            <a:ext cx="2361574" cy="225856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>
                <a:cs typeface="Arial"/>
              </a:rPr>
              <a:t>Electronic / Automatic</a:t>
            </a:r>
            <a:endParaRPr lang="en-US" b="1">
              <a:cs typeface="Arial"/>
            </a:endParaRP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Email open rate</a:t>
            </a:r>
            <a:endParaRPr lang="en-US">
              <a:cs typeface="Arial"/>
            </a:endParaRP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Email click-through rate</a:t>
            </a:r>
            <a:endParaRPr lang="en-US">
              <a:cs typeface="Arial"/>
            </a:endParaRP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Email subscription status</a:t>
            </a:r>
            <a:endParaRPr lang="en-US">
              <a:cs typeface="Arial"/>
            </a:endParaRP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Website visits</a:t>
            </a:r>
            <a:endParaRPr lang="en-US">
              <a:cs typeface="Arial" panose="020B0604020202020204"/>
            </a:endParaRP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Social media following</a:t>
            </a: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Social media interactions</a:t>
            </a: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>
                <a:cs typeface="Arial"/>
              </a:rPr>
              <a:t>In Person / Manual</a:t>
            </a: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Event attendance</a:t>
            </a: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Hours volunteered</a:t>
            </a: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Donation type/size</a:t>
            </a: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06228" y="1348626"/>
            <a:ext cx="2437772" cy="60196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2000">
                <a:schemeClr val="tx2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28600" rIns="182880" bIns="228600" numCol="1" spcCol="127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1000">
                <a:solidFill>
                  <a:srgbClr val="FFFFFF"/>
                </a:solidFill>
              </a:rPr>
              <a:t>Engagement Metrics</a:t>
            </a:r>
            <a:endParaRPr lang="en-US"/>
          </a:p>
        </p:txBody>
      </p:sp>
      <p:sp>
        <p:nvSpPr>
          <p:cNvPr id="41" name="Parallelogram 40"/>
          <p:cNvSpPr/>
          <p:nvPr/>
        </p:nvSpPr>
        <p:spPr>
          <a:xfrm rot="5400000" flipV="1">
            <a:off x="6384821" y="1535819"/>
            <a:ext cx="845181" cy="202363"/>
          </a:xfrm>
          <a:prstGeom prst="parallelogram">
            <a:avLst>
              <a:gd name="adj" fmla="val 6607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42" name="Rectangle 41"/>
          <p:cNvSpPr/>
          <p:nvPr/>
        </p:nvSpPr>
        <p:spPr>
          <a:xfrm>
            <a:off x="4470818" y="1918400"/>
            <a:ext cx="2165535" cy="225856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 panose="020B0604020202020204"/>
              </a:rPr>
              <a:t>Measures the </a:t>
            </a:r>
            <a:r>
              <a:rPr lang="en-US" sz="1000" b="1">
                <a:cs typeface="Arial" panose="020B0604020202020204"/>
              </a:rPr>
              <a:t>extent to which donors interact</a:t>
            </a:r>
          </a:p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1000" b="1">
              <a:cs typeface="Arial" panose="020B0604020202020204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 panose="020B0604020202020204"/>
              </a:rPr>
              <a:t>Tracking engagement improves </a:t>
            </a:r>
            <a:r>
              <a:rPr lang="en-US" sz="1000" b="1">
                <a:cs typeface="Arial" panose="020B0604020202020204"/>
              </a:rPr>
              <a:t>marketing &amp; personalization potential</a:t>
            </a: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 panose="020B0604020202020204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 panose="020B0604020202020204"/>
              </a:rPr>
              <a:t>Data can be segregated by market segment—</a:t>
            </a:r>
            <a:r>
              <a:rPr lang="en-US" sz="1000" b="1">
                <a:cs typeface="Arial" panose="020B0604020202020204"/>
              </a:rPr>
              <a:t>leading indicator</a:t>
            </a:r>
            <a:r>
              <a:rPr lang="en-US" sz="1000">
                <a:cs typeface="Arial" panose="020B0604020202020204"/>
              </a:rPr>
              <a:t>, prevent lapses</a:t>
            </a: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 panose="020B0604020202020204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 panose="020B0604020202020204"/>
              </a:rPr>
              <a:t>Can track engagement on micro &amp; macro level</a:t>
            </a: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 panose="020B0604020202020204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 panose="020B060402020202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70820" y="1203189"/>
            <a:ext cx="2437772" cy="601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28600" rIns="182880" bIns="228600" numCol="1" spcCol="127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1000">
                <a:solidFill>
                  <a:srgbClr val="FFFFFF"/>
                </a:solidFill>
                <a:cs typeface="Arial"/>
              </a:rPr>
              <a:t>Donor Engagement</a:t>
            </a:r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45" name="Parallelogram 44"/>
          <p:cNvSpPr/>
          <p:nvPr/>
        </p:nvSpPr>
        <p:spPr>
          <a:xfrm rot="5400000" flipV="1">
            <a:off x="4149412" y="1390865"/>
            <a:ext cx="845180" cy="202363"/>
          </a:xfrm>
          <a:prstGeom prst="parallelogram">
            <a:avLst>
              <a:gd name="adj" fmla="val 6607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235411" y="1776575"/>
            <a:ext cx="2165533" cy="225856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,Sans-Serif" panose="020B0604020202020204" pitchFamily="34" charset="0"/>
              <a:buChar char="•"/>
            </a:pPr>
            <a:r>
              <a:rPr lang="en-US" sz="1000" b="1">
                <a:cs typeface="Arial"/>
              </a:rPr>
              <a:t>Donor Retention Rate</a:t>
            </a:r>
            <a:r>
              <a:rPr lang="en-US" sz="1000">
                <a:cs typeface="Arial"/>
              </a:rPr>
              <a:t>:</a:t>
            </a:r>
            <a:endParaRPr lang="en-US">
              <a:cs typeface="Arial"/>
            </a:endParaRP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Returning Donors in Year 2 / All Donors in Year 2</a:t>
            </a:r>
          </a:p>
          <a:p>
            <a:pPr lvl="1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1000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,Sans-Serif" panose="020B0604020202020204" pitchFamily="34" charset="0"/>
              <a:buChar char="•"/>
            </a:pPr>
            <a:r>
              <a:rPr lang="en-US" sz="1000" b="1">
                <a:cs typeface="Arial"/>
              </a:rPr>
              <a:t>Gift Retention Rate</a:t>
            </a:r>
            <a:r>
              <a:rPr lang="en-US" sz="1000">
                <a:cs typeface="Arial"/>
              </a:rPr>
              <a:t>:</a:t>
            </a: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Amount donated by retained donors YoY</a:t>
            </a:r>
          </a:p>
          <a:p>
            <a:pPr lvl="1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1000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,Sans-Serif" panose="020B0604020202020204" pitchFamily="34" charset="0"/>
              <a:buChar char="•"/>
            </a:pPr>
            <a:r>
              <a:rPr lang="en-US" sz="1000" b="1">
                <a:cs typeface="Arial"/>
              </a:rPr>
              <a:t>Donor Lifetime Value</a:t>
            </a:r>
            <a:r>
              <a:rPr lang="en-US" sz="1000">
                <a:cs typeface="Arial"/>
              </a:rPr>
              <a:t>:</a:t>
            </a: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Lifetime = 1/attrition</a:t>
            </a: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1000">
                <a:cs typeface="Arial"/>
              </a:rPr>
              <a:t>Lifetime x average annual giving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35409" y="1066987"/>
            <a:ext cx="2437772" cy="60196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2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28600" rIns="182880" bIns="228600" numCol="1" spcCol="127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1000">
                <a:solidFill>
                  <a:srgbClr val="FFFFFF"/>
                </a:solidFill>
              </a:rPr>
              <a:t>Retention Metrics</a:t>
            </a: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3931" y="1646052"/>
            <a:ext cx="2169342" cy="22553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/>
              </a:rPr>
              <a:t>Measures how many donors </a:t>
            </a:r>
            <a:r>
              <a:rPr lang="en-US" sz="1000" b="1">
                <a:cs typeface="Arial"/>
              </a:rPr>
              <a:t>continue to donate</a:t>
            </a:r>
          </a:p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1000" b="1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/>
              </a:rPr>
              <a:t>High retention rate improves </a:t>
            </a:r>
            <a:r>
              <a:rPr lang="en-US" sz="1000" b="1">
                <a:cs typeface="Arial"/>
              </a:rPr>
              <a:t>long-term ROI</a:t>
            </a:r>
          </a:p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1000" b="1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/>
              </a:rPr>
              <a:t>Data can be </a:t>
            </a:r>
            <a:r>
              <a:rPr lang="en-US" sz="1000" b="1">
                <a:cs typeface="Arial"/>
              </a:rPr>
              <a:t>segregated</a:t>
            </a:r>
            <a:r>
              <a:rPr lang="en-US" sz="1000">
                <a:cs typeface="Arial"/>
              </a:rPr>
              <a:t> by market segment—lagging indicator, earn back donors</a:t>
            </a:r>
            <a:endParaRPr lang="en-US" sz="1000" b="1">
              <a:cs typeface="Arial"/>
            </a:endParaRPr>
          </a:p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1000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>
                <a:cs typeface="Arial"/>
              </a:rPr>
              <a:t>Software exists to automate this process</a:t>
            </a: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 b="1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/>
            </a:endParaRPr>
          </a:p>
          <a:p>
            <a:pPr marL="213995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000">
              <a:cs typeface="Arial"/>
            </a:endParaRPr>
          </a:p>
          <a:p>
            <a:pPr marL="556895" lvl="1" indent="-213995"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endParaRPr lang="en-US" sz="1000">
              <a:cs typeface="Arial"/>
            </a:endParaRPr>
          </a:p>
        </p:txBody>
      </p:sp>
      <p:sp>
        <p:nvSpPr>
          <p:cNvPr id="64" name="Parallelogram 63"/>
          <p:cNvSpPr/>
          <p:nvPr/>
        </p:nvSpPr>
        <p:spPr>
          <a:xfrm rot="5400000" flipV="1">
            <a:off x="1914002" y="1254662"/>
            <a:ext cx="845181" cy="202363"/>
          </a:xfrm>
          <a:prstGeom prst="parallelogram">
            <a:avLst>
              <a:gd name="adj" fmla="val 6607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8" name="Rectangle 67"/>
          <p:cNvSpPr/>
          <p:nvPr/>
        </p:nvSpPr>
        <p:spPr>
          <a:xfrm>
            <a:off x="1" y="930783"/>
            <a:ext cx="2437772" cy="601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228600" rIns="182880" bIns="228600" numCol="1" spcCol="127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17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1000">
                <a:solidFill>
                  <a:srgbClr val="FFFFFF"/>
                </a:solidFill>
              </a:rPr>
              <a:t>Donor Retention</a:t>
            </a:r>
            <a:endParaRPr lang="en-US"/>
          </a:p>
        </p:txBody>
      </p:sp>
      <p:pic>
        <p:nvPicPr>
          <p:cNvPr id="8" name="Graphic 7" descr="Playbook">
            <a:extLst>
              <a:ext uri="{FF2B5EF4-FFF2-40B4-BE49-F238E27FC236}">
                <a16:creationId xmlns:a16="http://schemas.microsoft.com/office/drawing/2014/main" id="{18188603-3D81-E744-BBA4-C9E4C85B3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3457" y="1106740"/>
            <a:ext cx="619064" cy="619064"/>
          </a:xfrm>
          <a:prstGeom prst="rect">
            <a:avLst/>
          </a:prstGeom>
        </p:spPr>
      </p:pic>
      <p:pic>
        <p:nvPicPr>
          <p:cNvPr id="5" name="Picture 4" descr="A white megaphone on a black background&#10;&#10;Description automatically generated">
            <a:extLst>
              <a:ext uri="{FF2B5EF4-FFF2-40B4-BE49-F238E27FC236}">
                <a16:creationId xmlns:a16="http://schemas.microsoft.com/office/drawing/2014/main" id="{AB0626A6-DFDD-8650-B922-6C871A339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596" y="1207878"/>
            <a:ext cx="604022" cy="614273"/>
          </a:xfrm>
          <a:prstGeom prst="rect">
            <a:avLst/>
          </a:prstGeom>
        </p:spPr>
      </p:pic>
      <p:pic>
        <p:nvPicPr>
          <p:cNvPr id="9" name="Picture 8" descr="A stack of coins on a black background&#10;&#10;Description automatically generated">
            <a:extLst>
              <a:ext uri="{FF2B5EF4-FFF2-40B4-BE49-F238E27FC236}">
                <a16:creationId xmlns:a16="http://schemas.microsoft.com/office/drawing/2014/main" id="{6C3749BA-AA00-0960-A418-8186C945C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794" y="940459"/>
            <a:ext cx="588394" cy="599177"/>
          </a:xfrm>
          <a:prstGeom prst="rect">
            <a:avLst/>
          </a:prstGeom>
        </p:spPr>
      </p:pic>
      <p:pic>
        <p:nvPicPr>
          <p:cNvPr id="11" name="Picture 10" descr="A white logo with dots and lines&#10;&#10;Description automatically generated">
            <a:extLst>
              <a:ext uri="{FF2B5EF4-FFF2-40B4-BE49-F238E27FC236}">
                <a16:creationId xmlns:a16="http://schemas.microsoft.com/office/drawing/2014/main" id="{B5BC7E39-59BD-A63B-2C16-DC917C4E1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272" y="1371779"/>
            <a:ext cx="621274" cy="63152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65F8D2-DD8A-A4C0-1E96-478C11318305}"/>
              </a:ext>
            </a:extLst>
          </p:cNvPr>
          <p:cNvSpPr txBox="1">
            <a:spLocks/>
          </p:cNvSpPr>
          <p:nvPr/>
        </p:nvSpPr>
        <p:spPr>
          <a:xfrm>
            <a:off x="6951689" y="4915213"/>
            <a:ext cx="2057400" cy="18288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/>
                <a:cs typeface="Arial"/>
              </a:rPr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64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8D73D3-DCBE-228E-B965-B422EABF5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Next steps include understanding the feasibility and implementation of the plans in place, providing specifics to CSCNCC in each of the core issues.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BDCC0-A99A-1BF1-77FF-9BFF2D8E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Implementations moving forward</a:t>
            </a:r>
            <a:endParaRPr lang="en-US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8CC3839-31CE-9A73-97FB-2080B906C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19812"/>
              </p:ext>
            </p:extLst>
          </p:nvPr>
        </p:nvGraphicFramePr>
        <p:xfrm>
          <a:off x="900697" y="-372615"/>
          <a:ext cx="7451103" cy="580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6" name="Footer Placeholder 365">
            <a:extLst>
              <a:ext uri="{FF2B5EF4-FFF2-40B4-BE49-F238E27FC236}">
                <a16:creationId xmlns:a16="http://schemas.microsoft.com/office/drawing/2014/main" id="{2A9AEB52-6112-1643-05FA-81DE3F3637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3" name="Slide Number Placeholder 392">
            <a:extLst>
              <a:ext uri="{FF2B5EF4-FFF2-40B4-BE49-F238E27FC236}">
                <a16:creationId xmlns:a16="http://schemas.microsoft.com/office/drawing/2014/main" id="{793BD905-6D0B-7A90-6069-EB25C95E07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dirty="0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4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9158-28DA-8448-8098-2C44D947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27913"/>
            <a:ext cx="8686800" cy="68580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2843-0254-EE4F-BCAE-BB97F7D7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38" y="2060002"/>
            <a:ext cx="7772400" cy="102235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Appendix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22786-28E2-7318-7303-3B0504FAF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8CA52-9888-5AD0-A550-EBE18A860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3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E4DC-33C5-BF4A-D4D5-5C3921B3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E7CBF-B588-3759-0098-BD9698DB611C}"/>
              </a:ext>
            </a:extLst>
          </p:cNvPr>
          <p:cNvSpPr txBox="1"/>
          <p:nvPr/>
        </p:nvSpPr>
        <p:spPr>
          <a:xfrm>
            <a:off x="388785" y="1106201"/>
            <a:ext cx="5434263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>
                <a:ea typeface="+mn-lt"/>
                <a:cs typeface="+mn-lt"/>
                <a:hlinkClick r:id="rId2"/>
              </a:rPr>
              <a:t>https://www.wholewhale.com/tips/5-ways-attract-millennials-donate/</a:t>
            </a:r>
            <a:endParaRPr lang="en-US" sz="1100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100">
                <a:ea typeface="+mn-lt"/>
                <a:cs typeface="+mn-lt"/>
                <a:hlinkClick r:id="rId3"/>
              </a:rPr>
              <a:t>https://www.jaaz.org/generation-z-and-perspectives-on-volunteering/</a:t>
            </a:r>
            <a:endParaRPr lang="en-US" sz="1100">
              <a:cs typeface="Arial" panose="020B0604020202020204"/>
            </a:endParaRPr>
          </a:p>
          <a:p>
            <a:pPr marL="171450" indent="-171450">
              <a:buFont typeface="Arial"/>
              <a:buChar char="•"/>
            </a:pPr>
            <a:r>
              <a:rPr lang="en-US" sz="1100">
                <a:ea typeface="+mn-lt"/>
                <a:cs typeface="+mn-lt"/>
                <a:hlinkClick r:id="rId4"/>
              </a:rPr>
              <a:t>https://www.capitalareafoodbank.org/wp-content/uploads/2015/11/Millennials.pdf</a:t>
            </a:r>
          </a:p>
          <a:p>
            <a:pPr marL="171450" indent="-171450">
              <a:buFont typeface="Arial"/>
              <a:buChar char="•"/>
            </a:pPr>
            <a:endParaRPr lang="en-US" sz="1100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endParaRPr lang="en-US" sz="11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509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Introduction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AE72E3-75E3-234F-9FA1-118EC5DC41AA}"/>
              </a:ext>
            </a:extLst>
          </p:cNvPr>
          <p:cNvGrpSpPr/>
          <p:nvPr/>
        </p:nvGrpSpPr>
        <p:grpSpPr>
          <a:xfrm>
            <a:off x="238046" y="895980"/>
            <a:ext cx="4233822" cy="1040224"/>
            <a:chOff x="228600" y="1118974"/>
            <a:chExt cx="4229099" cy="786384"/>
          </a:xfrm>
        </p:grpSpPr>
        <p:sp>
          <p:nvSpPr>
            <p:cNvPr id="5" name="Rectangle 4"/>
            <p:cNvSpPr/>
            <p:nvPr/>
          </p:nvSpPr>
          <p:spPr>
            <a:xfrm>
              <a:off x="1280160" y="1118974"/>
              <a:ext cx="3177539" cy="786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bIns="91440" rtlCol="0" anchor="ctr"/>
            <a:lstStyle/>
            <a:p>
              <a:r>
                <a:rPr lang="en-US" sz="1050" b="1"/>
                <a:t>Zaid Rayyan</a:t>
              </a:r>
            </a:p>
            <a:p>
              <a:pPr>
                <a:spcAft>
                  <a:spcPts val="400"/>
                </a:spcAft>
              </a:pPr>
              <a:r>
                <a:rPr lang="en-US" sz="800" cap="all" spc="50"/>
                <a:t>Co-team lead, Arbitrator</a:t>
              </a:r>
            </a:p>
            <a:p>
              <a:r>
                <a:rPr lang="en-US" sz="900"/>
                <a:t>Finance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678DB7-14E9-694C-A5E3-E2E8E0F43A75}"/>
                </a:ext>
              </a:extLst>
            </p:cNvPr>
            <p:cNvSpPr/>
            <p:nvPr/>
          </p:nvSpPr>
          <p:spPr>
            <a:xfrm>
              <a:off x="228600" y="1118974"/>
              <a:ext cx="1051560" cy="78638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1E1B42-7758-9B41-A559-124AB0C06383}"/>
              </a:ext>
            </a:extLst>
          </p:cNvPr>
          <p:cNvGrpSpPr/>
          <p:nvPr/>
        </p:nvGrpSpPr>
        <p:grpSpPr>
          <a:xfrm>
            <a:off x="238046" y="2134552"/>
            <a:ext cx="4234646" cy="1041829"/>
            <a:chOff x="228600" y="1118424"/>
            <a:chExt cx="4229099" cy="10478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B1FA4B-F002-5B43-86DA-3227757066F3}"/>
                </a:ext>
              </a:extLst>
            </p:cNvPr>
            <p:cNvSpPr/>
            <p:nvPr/>
          </p:nvSpPr>
          <p:spPr>
            <a:xfrm>
              <a:off x="1280160" y="1118424"/>
              <a:ext cx="3177539" cy="1047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91440" bIns="91440" rtlCol="0" anchor="ctr"/>
            <a:lstStyle/>
            <a:p>
              <a:r>
                <a:rPr lang="en-US" sz="1050" b="1"/>
                <a:t>Samantha Romero</a:t>
              </a:r>
              <a:endParaRPr lang="en-US" sz="1050" b="1">
                <a:cs typeface="Arial"/>
              </a:endParaRPr>
            </a:p>
            <a:p>
              <a:pPr>
                <a:spcAft>
                  <a:spcPts val="400"/>
                </a:spcAft>
              </a:pPr>
              <a:r>
                <a:rPr lang="en-US" sz="800" cap="all" spc="50"/>
                <a:t>Researcher / note-taker</a:t>
              </a:r>
              <a:endParaRPr lang="en-US" sz="800" cap="all" spc="50">
                <a:cs typeface="Arial"/>
              </a:endParaRPr>
            </a:p>
            <a:p>
              <a:r>
                <a:rPr lang="en-US" sz="900"/>
                <a:t>Marketing </a:t>
              </a:r>
              <a:endParaRPr lang="en-US" sz="900"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695BA9-C4DE-7845-BB73-E50495254554}"/>
                </a:ext>
              </a:extLst>
            </p:cNvPr>
            <p:cNvSpPr/>
            <p:nvPr/>
          </p:nvSpPr>
          <p:spPr>
            <a:xfrm>
              <a:off x="228600" y="1118974"/>
              <a:ext cx="1051560" cy="78638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  <a:p>
              <a:pPr algn="ctr"/>
              <a:endParaRPr lang="en-US">
                <a:cs typeface="Arial"/>
              </a:endParaRPr>
            </a:p>
            <a:p>
              <a:pPr algn="ctr"/>
              <a:endParaRPr lang="en-US">
                <a:cs typeface="Arial"/>
              </a:endParaRPr>
            </a:p>
            <a:p>
              <a:pPr algn="ctr"/>
              <a:endParaRPr lang="en-US">
                <a:cs typeface="Arial"/>
              </a:endParaRPr>
            </a:p>
            <a:p>
              <a:pPr algn="ctr"/>
              <a:endParaRPr lang="en-US">
                <a:cs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C6D3CB-E3EA-FD40-836F-FEB32C0B5C27}"/>
              </a:ext>
            </a:extLst>
          </p:cNvPr>
          <p:cNvGrpSpPr/>
          <p:nvPr/>
        </p:nvGrpSpPr>
        <p:grpSpPr>
          <a:xfrm>
            <a:off x="239697" y="3425166"/>
            <a:ext cx="4273487" cy="1044901"/>
            <a:chOff x="228600" y="1113673"/>
            <a:chExt cx="4273487" cy="9984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D46E92-480C-1541-9383-73FA11215E88}"/>
                </a:ext>
              </a:extLst>
            </p:cNvPr>
            <p:cNvSpPr/>
            <p:nvPr/>
          </p:nvSpPr>
          <p:spPr>
            <a:xfrm>
              <a:off x="1324548" y="1113673"/>
              <a:ext cx="3177539" cy="99846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91440" bIns="91440" rtlCol="0" anchor="ctr"/>
            <a:lstStyle/>
            <a:p>
              <a:r>
                <a:rPr lang="en-US" sz="1050" b="1"/>
                <a:t>Terrell Kellum</a:t>
              </a:r>
              <a:endParaRPr lang="en-US" sz="1050" b="1">
                <a:cs typeface="Arial"/>
              </a:endParaRPr>
            </a:p>
            <a:p>
              <a:pPr>
                <a:spcAft>
                  <a:spcPts val="400"/>
                </a:spcAft>
              </a:pPr>
              <a:r>
                <a:rPr lang="en-US" sz="800" cap="all" spc="50">
                  <a:cs typeface="Arial"/>
                </a:rPr>
                <a:t>Editor</a:t>
              </a:r>
            </a:p>
            <a:p>
              <a:r>
                <a:rPr lang="en-US" sz="900">
                  <a:cs typeface="Arial"/>
                </a:rPr>
                <a:t>Information systems</a:t>
              </a:r>
              <a:endParaRPr lang="en-US" sz="900" i="1"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DF4FBF-B229-C648-979B-27EC82A4887D}"/>
                </a:ext>
              </a:extLst>
            </p:cNvPr>
            <p:cNvSpPr/>
            <p:nvPr/>
          </p:nvSpPr>
          <p:spPr>
            <a:xfrm>
              <a:off x="228600" y="1118974"/>
              <a:ext cx="1051560" cy="78638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C3BC21-3FE7-8346-A156-6734914E6794}"/>
              </a:ext>
            </a:extLst>
          </p:cNvPr>
          <p:cNvGrpSpPr/>
          <p:nvPr/>
        </p:nvGrpSpPr>
        <p:grpSpPr>
          <a:xfrm>
            <a:off x="4686301" y="877347"/>
            <a:ext cx="4229099" cy="1055328"/>
            <a:chOff x="228600" y="1028958"/>
            <a:chExt cx="4229099" cy="100842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F0EE02-D8C9-7649-9042-5299647AC0F7}"/>
                </a:ext>
              </a:extLst>
            </p:cNvPr>
            <p:cNvSpPr/>
            <p:nvPr/>
          </p:nvSpPr>
          <p:spPr>
            <a:xfrm>
              <a:off x="1273880" y="1028958"/>
              <a:ext cx="3183819" cy="10084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91440" bIns="91440" rtlCol="0" anchor="ctr"/>
            <a:lstStyle/>
            <a:p>
              <a:r>
                <a:rPr lang="en-US" sz="1050" b="1"/>
                <a:t>Siyuan Qiu</a:t>
              </a:r>
              <a:endParaRPr lang="en-US"/>
            </a:p>
            <a:p>
              <a:pPr>
                <a:spcAft>
                  <a:spcPts val="400"/>
                </a:spcAft>
              </a:pPr>
              <a:r>
                <a:rPr lang="en-US" sz="800" cap="all" spc="50"/>
                <a:t>RESEARCHER</a:t>
              </a:r>
              <a:endParaRPr lang="en-US"/>
            </a:p>
            <a:p>
              <a:r>
                <a:rPr lang="en-US" sz="900"/>
                <a:t>Business Management </a:t>
              </a:r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E42A2AF-DAC7-9B4D-99F6-510AD34970DD}"/>
                </a:ext>
              </a:extLst>
            </p:cNvPr>
            <p:cNvSpPr/>
            <p:nvPr/>
          </p:nvSpPr>
          <p:spPr>
            <a:xfrm>
              <a:off x="228600" y="1118974"/>
              <a:ext cx="1051560" cy="78638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244A8-FBDB-0446-9649-57E70E4064D2}"/>
              </a:ext>
            </a:extLst>
          </p:cNvPr>
          <p:cNvGrpSpPr/>
          <p:nvPr/>
        </p:nvGrpSpPr>
        <p:grpSpPr>
          <a:xfrm>
            <a:off x="4686301" y="2137355"/>
            <a:ext cx="4229099" cy="1036487"/>
            <a:chOff x="4693836" y="1023678"/>
            <a:chExt cx="4229099" cy="78638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BC87B85-02BB-4949-997A-C62847B94814}"/>
                </a:ext>
              </a:extLst>
            </p:cNvPr>
            <p:cNvSpPr/>
            <p:nvPr/>
          </p:nvSpPr>
          <p:spPr>
            <a:xfrm>
              <a:off x="5745396" y="1023678"/>
              <a:ext cx="3177539" cy="786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91440" bIns="91440" rtlCol="0" anchor="ctr"/>
            <a:lstStyle/>
            <a:p>
              <a:r>
                <a:rPr lang="en-US" sz="1050" b="1"/>
                <a:t>Matt Splitstone</a:t>
              </a:r>
              <a:endParaRPr lang="en-US"/>
            </a:p>
            <a:p>
              <a:pPr>
                <a:spcAft>
                  <a:spcPts val="400"/>
                </a:spcAft>
              </a:pPr>
              <a:r>
                <a:rPr lang="en-US" sz="800" cap="all" spc="50"/>
                <a:t>Co-</a:t>
              </a:r>
              <a:r>
                <a:rPr lang="en-US" sz="800" cap="all" spc="50" err="1"/>
                <a:t>TeaM</a:t>
              </a:r>
              <a:r>
                <a:rPr lang="en-US" sz="800" cap="all" spc="50"/>
                <a:t> Lead</a:t>
              </a:r>
              <a:endParaRPr lang="en-US" sz="800" cap="all" spc="50">
                <a:cs typeface="Arial"/>
              </a:endParaRPr>
            </a:p>
            <a:p>
              <a:r>
                <a:rPr lang="en-US" sz="900"/>
                <a:t>Finance</a:t>
              </a:r>
              <a:endParaRPr lang="en-US" sz="900"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37D7A7-5DDB-B04F-BDE2-D47EF0725F22}"/>
                </a:ext>
              </a:extLst>
            </p:cNvPr>
            <p:cNvSpPr/>
            <p:nvPr/>
          </p:nvSpPr>
          <p:spPr>
            <a:xfrm>
              <a:off x="4693836" y="1023678"/>
              <a:ext cx="1051560" cy="78638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4B4D8A-BAB4-6A40-AC93-A490778D8D75}"/>
              </a:ext>
            </a:extLst>
          </p:cNvPr>
          <p:cNvGrpSpPr/>
          <p:nvPr/>
        </p:nvGrpSpPr>
        <p:grpSpPr>
          <a:xfrm>
            <a:off x="4688079" y="3428763"/>
            <a:ext cx="4219144" cy="1042767"/>
            <a:chOff x="228600" y="1118974"/>
            <a:chExt cx="4229099" cy="78638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D937762-4CF9-7D42-937D-C86C1B67F9E5}"/>
                </a:ext>
              </a:extLst>
            </p:cNvPr>
            <p:cNvSpPr/>
            <p:nvPr/>
          </p:nvSpPr>
          <p:spPr>
            <a:xfrm>
              <a:off x="1290968" y="1118974"/>
              <a:ext cx="3166731" cy="786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91440" bIns="91440" rtlCol="0" anchor="ctr"/>
            <a:lstStyle/>
            <a:p>
              <a:r>
                <a:rPr lang="en-US" sz="1050" b="1" err="1">
                  <a:cs typeface="Arial"/>
                </a:rPr>
                <a:t>Yuang</a:t>
              </a:r>
              <a:r>
                <a:rPr lang="en-US" sz="1050" b="1">
                  <a:cs typeface="Arial"/>
                </a:rPr>
                <a:t> Zuo</a:t>
              </a:r>
            </a:p>
            <a:p>
              <a:pPr>
                <a:spcAft>
                  <a:spcPts val="400"/>
                </a:spcAft>
              </a:pPr>
              <a:r>
                <a:rPr lang="en-US" sz="800" cap="all" spc="50">
                  <a:cs typeface="Arial"/>
                </a:rPr>
                <a:t>RESEARCHER</a:t>
              </a:r>
            </a:p>
            <a:p>
              <a:r>
                <a:rPr lang="en-US" sz="900">
                  <a:cs typeface="Arial"/>
                </a:rPr>
                <a:t>Finance and Data science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AA32535-C9D5-534B-8CF2-399AB6B9A246}"/>
                </a:ext>
              </a:extLst>
            </p:cNvPr>
            <p:cNvSpPr/>
            <p:nvPr/>
          </p:nvSpPr>
          <p:spPr>
            <a:xfrm>
              <a:off x="228600" y="1118974"/>
              <a:ext cx="1051560" cy="786384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07370536-E31B-CD6F-5752-DECC4F118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" r="943" b="-824"/>
          <a:stretch/>
        </p:blipFill>
        <p:spPr>
          <a:xfrm>
            <a:off x="245467" y="2136468"/>
            <a:ext cx="1057650" cy="1053050"/>
          </a:xfrm>
          <a:prstGeom prst="rect">
            <a:avLst/>
          </a:prstGeom>
        </p:spPr>
      </p:pic>
      <p:pic>
        <p:nvPicPr>
          <p:cNvPr id="10" name="Picture 9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A2619F0-6842-F48B-868C-B56870E69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" r="18346" b="-193"/>
          <a:stretch/>
        </p:blipFill>
        <p:spPr>
          <a:xfrm>
            <a:off x="237450" y="3426695"/>
            <a:ext cx="1103538" cy="1046924"/>
          </a:xfrm>
          <a:prstGeom prst="rect">
            <a:avLst/>
          </a:prstGeom>
        </p:spPr>
      </p:pic>
      <p:pic>
        <p:nvPicPr>
          <p:cNvPr id="6" name="Picture 5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7E470DD9-95CD-3E85-165E-58C097500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681" y="874338"/>
            <a:ext cx="1072914" cy="1067589"/>
          </a:xfrm>
          <a:prstGeom prst="rect">
            <a:avLst/>
          </a:prstGeom>
        </p:spPr>
      </p:pic>
      <p:pic>
        <p:nvPicPr>
          <p:cNvPr id="7" name="Picture 6" descr="Matthew Splitstone - Gies College of Business - University of Illinois  Urbana-Champaign - Greater Chicago Area | LinkedIn">
            <a:extLst>
              <a:ext uri="{FF2B5EF4-FFF2-40B4-BE49-F238E27FC236}">
                <a16:creationId xmlns:a16="http://schemas.microsoft.com/office/drawing/2014/main" id="{0E331341-A93E-20D8-8C60-DA44A31B0F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2" r="-889" b="440"/>
          <a:stretch/>
        </p:blipFill>
        <p:spPr>
          <a:xfrm>
            <a:off x="4684293" y="2130513"/>
            <a:ext cx="1062129" cy="1041276"/>
          </a:xfrm>
          <a:prstGeom prst="rect">
            <a:avLst/>
          </a:prstGeom>
        </p:spPr>
      </p:pic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25521DE7-3A43-61CC-25D7-43CB72429D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96" r="15807" b="-457"/>
          <a:stretch/>
        </p:blipFill>
        <p:spPr>
          <a:xfrm>
            <a:off x="243101" y="904597"/>
            <a:ext cx="1049526" cy="104034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2790FF-2392-4324-8947-EB5B8E436F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C9516073-D697-085C-B5FC-AE6C215313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" t="6005" r="292" b="3740"/>
          <a:stretch/>
        </p:blipFill>
        <p:spPr>
          <a:xfrm>
            <a:off x="4681639" y="3418303"/>
            <a:ext cx="1056744" cy="1067761"/>
          </a:xfrm>
          <a:prstGeom prst="rect">
            <a:avLst/>
          </a:prstGeom>
        </p:spPr>
      </p:pic>
      <p:pic>
        <p:nvPicPr>
          <p:cNvPr id="4" name="Picture 3" descr="A person in a white shirt and blue tie&#10;&#10;Description automatically generated">
            <a:extLst>
              <a:ext uri="{FF2B5EF4-FFF2-40B4-BE49-F238E27FC236}">
                <a16:creationId xmlns:a16="http://schemas.microsoft.com/office/drawing/2014/main" id="{611BE879-F030-EF4A-26EE-B32C4188F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01" y="3433313"/>
            <a:ext cx="1109936" cy="10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87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7D4CAB-71EC-F44E-8034-3F9D8104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550"/>
            <a:ext cx="8686800" cy="54546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Agenda</a:t>
            </a:r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DC2E6B-099F-FE2B-3B7C-8B805725B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585474"/>
              </p:ext>
            </p:extLst>
          </p:nvPr>
        </p:nvGraphicFramePr>
        <p:xfrm>
          <a:off x="1086478" y="862275"/>
          <a:ext cx="6971043" cy="4072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38925189-59EF-5A19-8F7B-6EF41B88C7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99731B3-B280-B926-A9A2-73B4D279F4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By understanding the donor base, financials, and the various marketing strategies available, CSCNCC can grow its donor base.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Problem Statement &amp; Issue Tree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6295" y="830807"/>
            <a:ext cx="4146749" cy="80513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How can</a:t>
            </a:r>
            <a:r>
              <a:rPr lang="en-US" sz="1350">
                <a:solidFill>
                  <a:srgbClr val="FFFFFF"/>
                </a:solidFill>
                <a:cs typeface="Arial"/>
              </a:rPr>
              <a:t> CSCNCC implement marketing strategies to attract a larger donor base?</a:t>
            </a: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2443" y="2086814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Donors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6721" y="2081143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Marketing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2243" y="2099374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Financial</a:t>
            </a:r>
            <a:endParaRPr lang="en-US" err="1"/>
          </a:p>
        </p:txBody>
      </p:sp>
      <p:sp>
        <p:nvSpPr>
          <p:cNvPr id="8" name="Rectangle 7"/>
          <p:cNvSpPr/>
          <p:nvPr/>
        </p:nvSpPr>
        <p:spPr>
          <a:xfrm>
            <a:off x="1252444" y="2482801"/>
            <a:ext cx="1635695" cy="167431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r>
              <a:rPr lang="en-US" sz="900"/>
              <a:t>Who are donors and why do they donate?</a:t>
            </a:r>
            <a:endParaRPr lang="en-US"/>
          </a:p>
          <a:p>
            <a:endParaRPr lang="en-US" sz="900"/>
          </a:p>
          <a:p>
            <a:pPr marL="171450" indent="-171450">
              <a:buFont typeface="Arial,Sans-Serif"/>
              <a:buChar char="•"/>
            </a:pPr>
            <a:r>
              <a:rPr lang="en-US" sz="900"/>
              <a:t>How can the donor base be segregated?</a:t>
            </a:r>
            <a:endParaRPr lang="en-US" sz="90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endParaRPr lang="en-US" sz="900"/>
          </a:p>
          <a:p>
            <a:pPr marL="171450" indent="-171450">
              <a:buFont typeface="Arial,Sans-Serif"/>
              <a:buChar char="•"/>
            </a:pPr>
            <a:r>
              <a:rPr lang="en-US" sz="900"/>
              <a:t>Where do opportunities for  greater retention and engagement exist?</a:t>
            </a:r>
            <a:endParaRPr lang="en-US">
              <a:cs typeface="Arial"/>
            </a:endParaRP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4035" y="2371047"/>
            <a:ext cx="1635695" cy="1792924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  <a:p>
            <a:pPr>
              <a:lnSpc>
                <a:spcPct val="89000"/>
              </a:lnSpc>
            </a:pPr>
            <a:r>
              <a:rPr lang="en-US" sz="900" dirty="0">
                <a:cs typeface="Arial"/>
              </a:rPr>
              <a:t>How can we introduce ourselves to and attract new donors and volunteers?</a:t>
            </a:r>
            <a:endParaRPr lang="en-US" dirty="0">
              <a:cs typeface="Arial" panose="020B0604020202020204"/>
            </a:endParaRP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  <a:p>
            <a:pPr marL="171450" indent="-1714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cs typeface="Arial"/>
              </a:rPr>
              <a:t>What strategies work best with different ages?</a:t>
            </a:r>
          </a:p>
          <a:p>
            <a:pPr marL="171450" indent="-1714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cs typeface="Arial"/>
              </a:rPr>
              <a:t>What similarities do we see than can cater to different age groups?</a:t>
            </a:r>
          </a:p>
        </p:txBody>
      </p:sp>
      <p:cxnSp>
        <p:nvCxnSpPr>
          <p:cNvPr id="15" name="Elbow Connector 14"/>
          <p:cNvCxnSpPr>
            <a:cxnSpLocks/>
          </p:cNvCxnSpPr>
          <p:nvPr/>
        </p:nvCxnSpPr>
        <p:spPr>
          <a:xfrm flipH="1">
            <a:off x="1432373" y="1635703"/>
            <a:ext cx="1885630" cy="462321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</p:cNvCxnSpPr>
          <p:nvPr/>
        </p:nvCxnSpPr>
        <p:spPr>
          <a:xfrm>
            <a:off x="5775968" y="1631389"/>
            <a:ext cx="1504479" cy="468428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 flipH="1">
            <a:off x="4440523" y="1619249"/>
            <a:ext cx="36581" cy="454375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CBF0B5F-2072-086E-FE26-9B3E4AA00D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61DB0-36C7-8876-7F0F-50EFA59566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ADB41-9057-9805-1AD4-07F965FDA370}"/>
              </a:ext>
            </a:extLst>
          </p:cNvPr>
          <p:cNvSpPr/>
          <p:nvPr/>
        </p:nvSpPr>
        <p:spPr>
          <a:xfrm>
            <a:off x="5917763" y="2495361"/>
            <a:ext cx="1635695" cy="167431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r>
              <a:rPr lang="en-US" sz="900" dirty="0">
                <a:cs typeface="Arial"/>
              </a:rPr>
              <a:t>How can we increase revenues?</a:t>
            </a:r>
          </a:p>
          <a:p>
            <a:endParaRPr lang="en-US" sz="900" dirty="0">
              <a:cs typeface="Arial"/>
            </a:endParaRPr>
          </a:p>
          <a:p>
            <a:r>
              <a:rPr lang="en-US" sz="900" dirty="0">
                <a:cs typeface="Arial" panose="020B0604020202020204"/>
              </a:rPr>
              <a:t>• Can we expand current revenue streams</a:t>
            </a:r>
          </a:p>
          <a:p>
            <a:endParaRPr lang="en-US" sz="900" dirty="0">
              <a:cs typeface="Arial" panose="020B0604020202020204"/>
            </a:endParaRPr>
          </a:p>
          <a:p>
            <a:r>
              <a:rPr lang="en-US" sz="900" dirty="0">
                <a:cs typeface="Arial" panose="020B0604020202020204"/>
              </a:rPr>
              <a:t>• How can we     increase ROI?</a:t>
            </a: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57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45FB48-60C2-CD24-DF93-9D931A7C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35993"/>
            <a:ext cx="8686800" cy="54546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Current Donor Info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743B2-8D34-4A0F-906D-6471B18DA71E}"/>
              </a:ext>
            </a:extLst>
          </p:cNvPr>
          <p:cNvSpPr/>
          <p:nvPr/>
        </p:nvSpPr>
        <p:spPr>
          <a:xfrm>
            <a:off x="225405" y="1513901"/>
            <a:ext cx="4913731" cy="656413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cs typeface="Arial"/>
              </a:rPr>
              <a:t>Current Donors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1DCB0-4E94-F793-121E-5CF5808D298F}"/>
              </a:ext>
            </a:extLst>
          </p:cNvPr>
          <p:cNvSpPr/>
          <p:nvPr/>
        </p:nvSpPr>
        <p:spPr>
          <a:xfrm>
            <a:off x="225405" y="2170093"/>
            <a:ext cx="4913732" cy="242912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Most Current donors fall within the 60+ age range</a:t>
            </a:r>
          </a:p>
          <a:p>
            <a:pPr marL="800100" lvl="1" indent="-342900"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Over 50% are 60+</a:t>
            </a:r>
          </a:p>
          <a:p>
            <a:pPr marL="800100" lvl="1" indent="-342900"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Only 17% are younger than 60</a:t>
            </a:r>
          </a:p>
          <a:p>
            <a:pPr marL="800100" lvl="1" indent="-342900">
              <a:buFont typeface="Courier New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33% from businesses</a:t>
            </a:r>
          </a:p>
          <a:p>
            <a:pPr marL="342900" indent="-342900">
              <a:buFont typeface="Arial,Sans-Serif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Most of the current events center around this age range, which helps CSCNCC retain them</a:t>
            </a:r>
          </a:p>
          <a:p>
            <a:pPr marL="342900" indent="-342900">
              <a:buFont typeface="Arial,Sans-Serif"/>
              <a:buChar char="•"/>
            </a:pP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F7E55C-8340-8CFF-1523-D90B90630991}"/>
              </a:ext>
            </a:extLst>
          </p:cNvPr>
          <p:cNvCxnSpPr/>
          <p:nvPr/>
        </p:nvCxnSpPr>
        <p:spPr>
          <a:xfrm flipV="1">
            <a:off x="4093234" y="2716243"/>
            <a:ext cx="1981918" cy="584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5DA5CD-F930-7B74-CDA1-C6ED6DDF53AF}"/>
              </a:ext>
            </a:extLst>
          </p:cNvPr>
          <p:cNvSpPr txBox="1"/>
          <p:nvPr/>
        </p:nvSpPr>
        <p:spPr>
          <a:xfrm>
            <a:off x="6243893" y="2203943"/>
            <a:ext cx="223639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What should we do to raise this number?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604A10-E25D-7CD6-1D1B-F6360ACD24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6391D-8FEE-AB27-51AD-DB9DC4E969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4FFF-949C-93F3-5AD5-DB239E83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Donation Habits</a:t>
            </a:r>
            <a:endParaRPr lang="en-GB"/>
          </a:p>
        </p:txBody>
      </p:sp>
      <p:pic>
        <p:nvPicPr>
          <p:cNvPr id="4" name="Picture 3" descr="A graph with text on it&#10;&#10;Description automatically generated">
            <a:extLst>
              <a:ext uri="{FF2B5EF4-FFF2-40B4-BE49-F238E27FC236}">
                <a16:creationId xmlns:a16="http://schemas.microsoft.com/office/drawing/2014/main" id="{437C7A38-93F3-A905-4D91-FFCDB3A0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7" y="888167"/>
            <a:ext cx="3790482" cy="2894039"/>
          </a:xfrm>
          <a:prstGeom prst="rect">
            <a:avLst/>
          </a:prstGeom>
        </p:spPr>
      </p:pic>
      <p:pic>
        <p:nvPicPr>
          <p:cNvPr id="3" name="Picture 2" descr="A graph of barriers for supporting a charity organization&#10;&#10;Description automatically generated">
            <a:extLst>
              <a:ext uri="{FF2B5EF4-FFF2-40B4-BE49-F238E27FC236}">
                <a16:creationId xmlns:a16="http://schemas.microsoft.com/office/drawing/2014/main" id="{5821EF27-DC78-064F-A018-6CD5A2C8E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76" y="889339"/>
            <a:ext cx="4295578" cy="289622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051FF11-1B46-8B3D-88A4-750147F871EE}"/>
              </a:ext>
            </a:extLst>
          </p:cNvPr>
          <p:cNvSpPr txBox="1">
            <a:spLocks/>
          </p:cNvSpPr>
          <p:nvPr/>
        </p:nvSpPr>
        <p:spPr>
          <a:xfrm>
            <a:off x="4616930" y="3782206"/>
            <a:ext cx="3414429" cy="11437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57156-5E87-1EA0-C695-73981B964855}"/>
              </a:ext>
            </a:extLst>
          </p:cNvPr>
          <p:cNvSpPr txBox="1"/>
          <p:nvPr/>
        </p:nvSpPr>
        <p:spPr>
          <a:xfrm>
            <a:off x="5176299" y="3951798"/>
            <a:ext cx="0" cy="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tIns="91440" bIns="91440" rtlCol="0">
            <a:noAutofit/>
          </a:bodyPr>
          <a:lstStyle/>
          <a:p>
            <a:pPr algn="l"/>
            <a:endParaRPr lang="en-US" sz="11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7387F-1EA1-FD95-BF0C-EF2EA77649AF}"/>
              </a:ext>
            </a:extLst>
          </p:cNvPr>
          <p:cNvSpPr/>
          <p:nvPr/>
        </p:nvSpPr>
        <p:spPr>
          <a:xfrm>
            <a:off x="839762" y="3989290"/>
            <a:ext cx="2567377" cy="733278"/>
          </a:xfrm>
          <a:prstGeom prst="rect">
            <a:avLst/>
          </a:prstGeom>
        </p:spPr>
        <p:txBody>
          <a:bodyPr wrap="square" lIns="0" tIns="45720" rIns="0" bIns="4572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373737"/>
                </a:solidFill>
              </a:rPr>
              <a:t>What influences donations?</a:t>
            </a:r>
            <a:endParaRPr lang="en-US">
              <a:cs typeface="Arial" panose="020B0604020202020204"/>
            </a:endParaRP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  <a:cs typeface="Arial"/>
              </a:rPr>
              <a:t>Engagement</a:t>
            </a: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  <a:cs typeface="Arial"/>
              </a:rPr>
              <a:t>Brand association</a:t>
            </a: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  <a:cs typeface="Arial"/>
              </a:rPr>
              <a:t>Transparency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16F70-0FD2-50E4-6C5D-75CBE64901D6}"/>
              </a:ext>
            </a:extLst>
          </p:cNvPr>
          <p:cNvSpPr/>
          <p:nvPr/>
        </p:nvSpPr>
        <p:spPr>
          <a:xfrm>
            <a:off x="4713783" y="3939317"/>
            <a:ext cx="3218513" cy="770211"/>
          </a:xfrm>
          <a:prstGeom prst="rect">
            <a:avLst/>
          </a:prstGeom>
        </p:spPr>
        <p:txBody>
          <a:bodyPr wrap="square" lIns="0" tIns="45720" rIns="0" bIns="45720" anchor="t">
            <a:spAutoFit/>
          </a:bodyPr>
          <a:lstStyle/>
          <a:p>
            <a:pPr algn="ctr"/>
            <a:r>
              <a:rPr lang="en-US" sz="1600">
                <a:solidFill>
                  <a:srgbClr val="373737"/>
                </a:solidFill>
              </a:rPr>
              <a:t>What stops people from donating?</a:t>
            </a:r>
            <a:endParaRPr lang="en-US" sz="1600">
              <a:solidFill>
                <a:srgbClr val="000000"/>
              </a:solidFill>
              <a:cs typeface="Arial" panose="020B0604020202020204"/>
            </a:endParaRP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</a:rPr>
              <a:t>Disposable income</a:t>
            </a:r>
            <a:endParaRPr lang="en-US" sz="1100">
              <a:solidFill>
                <a:srgbClr val="373737"/>
              </a:solidFill>
              <a:cs typeface="Arial"/>
            </a:endParaRP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  <a:cs typeface="Arial"/>
              </a:rPr>
              <a:t>Availability</a:t>
            </a: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  <a:cs typeface="Arial"/>
              </a:rPr>
              <a:t>Lack of information</a:t>
            </a:r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A190801F-5C2B-597B-1F79-4B6274B4F5D2}"/>
              </a:ext>
            </a:extLst>
          </p:cNvPr>
          <p:cNvSpPr txBox="1">
            <a:spLocks/>
          </p:cNvSpPr>
          <p:nvPr/>
        </p:nvSpPr>
        <p:spPr>
          <a:xfrm>
            <a:off x="6951689" y="4915213"/>
            <a:ext cx="2057400" cy="18288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/>
                <a:cs typeface="Arial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4FFF-949C-93F3-5AD5-DB239E83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Donation Habits cont.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17148-8E92-70D9-3AF2-4F54C0A6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91" y="1286111"/>
            <a:ext cx="5445957" cy="2768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0D98A-1053-44B1-53F6-DBDE475ABA6D}"/>
              </a:ext>
            </a:extLst>
          </p:cNvPr>
          <p:cNvSpPr txBox="1"/>
          <p:nvPr/>
        </p:nvSpPr>
        <p:spPr>
          <a:xfrm>
            <a:off x="5947576" y="2043485"/>
            <a:ext cx="0" cy="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tIns="91440" bIns="91440" rtlCol="0">
            <a:noAutofit/>
          </a:bodyPr>
          <a:lstStyle/>
          <a:p>
            <a:pPr algn="l"/>
            <a:endParaRPr lang="en-US" sz="11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F9F61-7499-9033-292A-AF73794C9B61}"/>
              </a:ext>
            </a:extLst>
          </p:cNvPr>
          <p:cNvSpPr/>
          <p:nvPr/>
        </p:nvSpPr>
        <p:spPr>
          <a:xfrm>
            <a:off x="6053529" y="2098679"/>
            <a:ext cx="2693857" cy="942566"/>
          </a:xfrm>
          <a:prstGeom prst="rect">
            <a:avLst/>
          </a:prstGeom>
        </p:spPr>
        <p:txBody>
          <a:bodyPr wrap="square" lIns="0" tIns="45720" rIns="0" bIns="4572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373737"/>
                </a:solidFill>
              </a:rPr>
              <a:t>How can we increase donations?</a:t>
            </a:r>
            <a:endParaRPr lang="en-US">
              <a:cs typeface="Arial" panose="020B0604020202020204"/>
            </a:endParaRP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</a:rPr>
              <a:t>Leverage available data</a:t>
            </a:r>
            <a:endParaRPr lang="en-US" sz="1100">
              <a:solidFill>
                <a:srgbClr val="373737"/>
              </a:solidFill>
              <a:cs typeface="Arial"/>
            </a:endParaRP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  <a:cs typeface="Arial"/>
              </a:rPr>
              <a:t>Utilize resources</a:t>
            </a:r>
          </a:p>
          <a:p>
            <a:pPr algn="ctr">
              <a:lnSpc>
                <a:spcPct val="85000"/>
              </a:lnSpc>
            </a:pPr>
            <a:r>
              <a:rPr lang="en-US" sz="1100">
                <a:solidFill>
                  <a:srgbClr val="373737"/>
                </a:solidFill>
                <a:cs typeface="Arial"/>
              </a:rPr>
              <a:t>Re-evaluate fundraising options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0203DD8-41A4-95C9-7C92-895864C9DB44}"/>
              </a:ext>
            </a:extLst>
          </p:cNvPr>
          <p:cNvSpPr txBox="1">
            <a:spLocks/>
          </p:cNvSpPr>
          <p:nvPr/>
        </p:nvSpPr>
        <p:spPr>
          <a:xfrm>
            <a:off x="6951689" y="4915213"/>
            <a:ext cx="2057400" cy="18288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latin typeface="Arial"/>
                <a:cs typeface="Arial"/>
              </a:rPr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By understanding the donor base, financials, and the various marketing strategies available, CSCNCC can grow its donor base.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Problem Statement &amp; Issue Tree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6295" y="830807"/>
            <a:ext cx="4146749" cy="80513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How can</a:t>
            </a:r>
            <a:r>
              <a:rPr lang="en-US" sz="1350">
                <a:solidFill>
                  <a:srgbClr val="FFFFFF"/>
                </a:solidFill>
                <a:cs typeface="Arial"/>
              </a:rPr>
              <a:t> CSCNCC implement marketing strategies to attract a larger donor base?</a:t>
            </a: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2443" y="2086814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Donors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6721" y="2081143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Marketing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2243" y="2099374"/>
            <a:ext cx="1635695" cy="386838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rgbClr val="FFFFFF"/>
                </a:solidFill>
              </a:rPr>
              <a:t>Financial</a:t>
            </a:r>
            <a:endParaRPr lang="en-US" err="1"/>
          </a:p>
        </p:txBody>
      </p:sp>
      <p:sp>
        <p:nvSpPr>
          <p:cNvPr id="8" name="Rectangle 7"/>
          <p:cNvSpPr/>
          <p:nvPr/>
        </p:nvSpPr>
        <p:spPr>
          <a:xfrm>
            <a:off x="1252444" y="2482801"/>
            <a:ext cx="1635695" cy="167431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r>
              <a:rPr lang="en-US" sz="900"/>
              <a:t>Who are donors and why do they donate?</a:t>
            </a:r>
            <a:endParaRPr lang="en-US"/>
          </a:p>
          <a:p>
            <a:endParaRPr lang="en-US" sz="900"/>
          </a:p>
          <a:p>
            <a:pPr marL="171450" indent="-171450">
              <a:buFont typeface="Arial,Sans-Serif"/>
              <a:buChar char="•"/>
            </a:pPr>
            <a:r>
              <a:rPr lang="en-US" sz="900"/>
              <a:t>How can the donor base be segregated?</a:t>
            </a:r>
            <a:endParaRPr lang="en-US" sz="900">
              <a:cs typeface="Arial"/>
            </a:endParaRPr>
          </a:p>
          <a:p>
            <a:pPr marL="171450" indent="-171450">
              <a:buFont typeface="Arial,Sans-Serif"/>
              <a:buChar char="•"/>
            </a:pPr>
            <a:endParaRPr lang="en-US" sz="900"/>
          </a:p>
          <a:p>
            <a:pPr marL="171450" indent="-171450">
              <a:buFont typeface="Arial,Sans-Serif"/>
              <a:buChar char="•"/>
            </a:pPr>
            <a:r>
              <a:rPr lang="en-US" sz="900"/>
              <a:t>Where do opportunities for  greater retention and engagement exist?</a:t>
            </a:r>
            <a:endParaRPr lang="en-US">
              <a:cs typeface="Arial"/>
            </a:endParaRPr>
          </a:p>
          <a:p>
            <a:pPr>
              <a:lnSpc>
                <a:spcPct val="89000"/>
              </a:lnSpc>
            </a:pPr>
            <a:endParaRPr lang="en-US" sz="900"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4035" y="2371047"/>
            <a:ext cx="1635695" cy="1792924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pPr>
              <a:lnSpc>
                <a:spcPct val="89000"/>
              </a:lnSpc>
            </a:pPr>
            <a:endParaRPr lang="en-US" sz="900">
              <a:cs typeface="Arial"/>
            </a:endParaRPr>
          </a:p>
          <a:p>
            <a:pPr>
              <a:lnSpc>
                <a:spcPct val="89000"/>
              </a:lnSpc>
            </a:pPr>
            <a:r>
              <a:rPr lang="en-US" sz="900">
                <a:cs typeface="Arial"/>
              </a:rPr>
              <a:t>How can we introduce ourselves to and attract new donors and volunteers?</a:t>
            </a:r>
            <a:endParaRPr lang="en-US">
              <a:cs typeface="Arial" panose="020B0604020202020204"/>
            </a:endParaRPr>
          </a:p>
          <a:p>
            <a:pPr>
              <a:lnSpc>
                <a:spcPct val="89000"/>
              </a:lnSpc>
            </a:pPr>
            <a:endParaRPr lang="en-US" sz="900">
              <a:cs typeface="Arial"/>
            </a:endParaRPr>
          </a:p>
          <a:p>
            <a:pPr marL="171450" indent="-1714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900">
                <a:cs typeface="Arial"/>
              </a:rPr>
              <a:t>What strategies work best with different ages?</a:t>
            </a:r>
          </a:p>
          <a:p>
            <a:pPr marL="171450" indent="-171450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900">
                <a:cs typeface="Arial"/>
              </a:rPr>
              <a:t>What similarities do we see than can cater to different age groups?</a:t>
            </a:r>
          </a:p>
        </p:txBody>
      </p:sp>
      <p:cxnSp>
        <p:nvCxnSpPr>
          <p:cNvPr id="15" name="Elbow Connector 14"/>
          <p:cNvCxnSpPr>
            <a:cxnSpLocks/>
          </p:cNvCxnSpPr>
          <p:nvPr/>
        </p:nvCxnSpPr>
        <p:spPr>
          <a:xfrm flipH="1">
            <a:off x="1432373" y="1635703"/>
            <a:ext cx="1885630" cy="462321"/>
          </a:xfrm>
          <a:prstGeom prst="bentConnector3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</p:cNvCxnSpPr>
          <p:nvPr/>
        </p:nvCxnSpPr>
        <p:spPr>
          <a:xfrm>
            <a:off x="5775968" y="1631389"/>
            <a:ext cx="1504479" cy="468428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 flipH="1">
            <a:off x="4440523" y="1619249"/>
            <a:ext cx="36581" cy="454375"/>
          </a:xfrm>
          <a:prstGeom prst="bentConnector3">
            <a:avLst>
              <a:gd name="adj1" fmla="val 50000"/>
            </a:avLst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CBF0B5F-2072-086E-FE26-9B3E4AA00D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61DB0-36C7-8876-7F0F-50EFA59566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1DCA99-E655-F760-F750-87DDFB79AB82}"/>
              </a:ext>
            </a:extLst>
          </p:cNvPr>
          <p:cNvSpPr/>
          <p:nvPr/>
        </p:nvSpPr>
        <p:spPr>
          <a:xfrm>
            <a:off x="5922243" y="2489660"/>
            <a:ext cx="1635695" cy="1674311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r>
              <a:rPr lang="en-US" sz="900" dirty="0">
                <a:cs typeface="Arial"/>
              </a:rPr>
              <a:t>How can we increase revenues?</a:t>
            </a:r>
          </a:p>
          <a:p>
            <a:endParaRPr lang="en-US" sz="900" dirty="0">
              <a:cs typeface="Arial"/>
            </a:endParaRPr>
          </a:p>
          <a:p>
            <a:r>
              <a:rPr lang="en-US" sz="900" dirty="0">
                <a:cs typeface="Arial" panose="020B0604020202020204"/>
              </a:rPr>
              <a:t>• Can we expand current revenue streams</a:t>
            </a:r>
          </a:p>
          <a:p>
            <a:endParaRPr lang="en-US" sz="900" dirty="0">
              <a:cs typeface="Arial" panose="020B0604020202020204"/>
            </a:endParaRPr>
          </a:p>
          <a:p>
            <a:r>
              <a:rPr lang="en-US" sz="900" dirty="0">
                <a:cs typeface="Arial" panose="020B0604020202020204"/>
              </a:rPr>
              <a:t>• How can we     increase ROI?</a:t>
            </a: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  <a:p>
            <a:pPr>
              <a:lnSpc>
                <a:spcPct val="89000"/>
              </a:lnSpc>
            </a:pPr>
            <a:endParaRPr lang="en-US" sz="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9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123286"/>
            <a:ext cx="8686800" cy="545464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Why are we targeting Gen Z and Millennials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3999" y="1728976"/>
            <a:ext cx="184731" cy="4154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 algn="ctr"/>
            <a:endParaRPr lang="en-US" sz="2100">
              <a:solidFill>
                <a:srgbClr val="FFFFFF"/>
              </a:solidFill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2C7E9E-BA52-E35B-C7C3-07C6ECAD1737}"/>
              </a:ext>
            </a:extLst>
          </p:cNvPr>
          <p:cNvSpPr/>
          <p:nvPr/>
        </p:nvSpPr>
        <p:spPr>
          <a:xfrm>
            <a:off x="4420000" y="1878952"/>
            <a:ext cx="3954043" cy="2914356"/>
          </a:xfrm>
          <a:prstGeom prst="rect">
            <a:avLst/>
          </a:prstGeom>
          <a:solidFill>
            <a:schemeClr val="tx1">
              <a:alpha val="8000"/>
            </a:schemeClr>
          </a:solidFill>
        </p:spPr>
        <p:txBody>
          <a:bodyPr wrap="square" lIns="137160" tIns="137160" rIns="137160" bIns="137160" anchor="t">
            <a:noAutofit/>
          </a:bodyPr>
          <a:lstStyle/>
          <a:p>
            <a:pPr marL="342900" indent="-342900">
              <a:lnSpc>
                <a:spcPct val="90000"/>
              </a:lnSpc>
              <a:buFont typeface="Arial,Sans-Serif"/>
              <a:buChar char="•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Longevity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 over 75% of current individual donors being 60+, long-term profitability is jeopardized</a:t>
            </a:r>
          </a:p>
          <a:p>
            <a:pPr marL="342900" indent="-342900">
              <a:lnSpc>
                <a:spcPct val="90000"/>
              </a:lnSpc>
              <a:buFont typeface="Arial,Sans-Serif"/>
              <a:buChar char="•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Convenience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Gen Z and Millennials spend majority of their time online, facilitating easier outreach</a:t>
            </a:r>
          </a:p>
          <a:p>
            <a:pPr marL="342900" indent="-342900">
              <a:lnSpc>
                <a:spcPct val="90000"/>
              </a:lnSpc>
              <a:buFont typeface="Arial,Sans-Serif"/>
              <a:buChar char="•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Community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r>
              <a:rPr lang="en-US" sz="14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Gen Z likes to volunteer at organizations where they can be a part of a community that aligns with their values</a:t>
            </a:r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67F373-1703-683E-5B78-2473AA31ECDA}"/>
              </a:ext>
            </a:extLst>
          </p:cNvPr>
          <p:cNvSpPr/>
          <p:nvPr/>
        </p:nvSpPr>
        <p:spPr>
          <a:xfrm>
            <a:off x="354800" y="1341373"/>
            <a:ext cx="3522722" cy="656413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solidFill>
                  <a:schemeClr val="bg1"/>
                </a:solidFill>
                <a:cs typeface="Arial"/>
              </a:rPr>
              <a:t>What factors led us to focus on these two age groups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2ABCED9-F518-B9DC-41FD-B6B71781EF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1F39-C83D-F4EB-F504-6A8F58E1B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54EA64-C67A-624C-A147-549F97A9164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8B73264F-E26E-9E23-725D-107508D5306D}"/>
              </a:ext>
            </a:extLst>
          </p:cNvPr>
          <p:cNvCxnSpPr/>
          <p:nvPr/>
        </p:nvCxnSpPr>
        <p:spPr>
          <a:xfrm>
            <a:off x="437791" y="1942022"/>
            <a:ext cx="3254314" cy="93596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D8721D-5951-09CB-7DDD-3BC388A434FD}"/>
              </a:ext>
            </a:extLst>
          </p:cNvPr>
          <p:cNvSpPr/>
          <p:nvPr/>
        </p:nvSpPr>
        <p:spPr>
          <a:xfrm>
            <a:off x="4419998" y="1459984"/>
            <a:ext cx="3954042" cy="419187"/>
          </a:xfrm>
          <a:prstGeom prst="rect">
            <a:avLst/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51" tIns="36151" rIns="36151" bIns="36151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>
                <a:cs typeface="Arial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26684462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Illinois Business Consulting">
      <a:dk1>
        <a:srgbClr val="13284B"/>
      </a:dk1>
      <a:lt1>
        <a:srgbClr val="FFFFFF"/>
      </a:lt1>
      <a:dk2>
        <a:srgbClr val="13284B"/>
      </a:dk2>
      <a:lt2>
        <a:srgbClr val="FFFFFF"/>
      </a:lt2>
      <a:accent1>
        <a:srgbClr val="13284B"/>
      </a:accent1>
      <a:accent2>
        <a:srgbClr val="E84927"/>
      </a:accent2>
      <a:accent3>
        <a:srgbClr val="838383"/>
      </a:accent3>
      <a:accent4>
        <a:srgbClr val="ADADAD"/>
      </a:accent4>
      <a:accent5>
        <a:srgbClr val="D6D6D6"/>
      </a:accent5>
      <a:accent6>
        <a:srgbClr val="EFEFEF"/>
      </a:accent6>
      <a:hlink>
        <a:srgbClr val="E84927"/>
      </a:hlink>
      <a:folHlink>
        <a:srgbClr val="E8492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1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1"/>
          </a:solidFill>
        </a:ln>
      </a:spPr>
      <a:bodyPr wrap="square" tIns="91440" bIns="91440" rtlCol="0">
        <a:noAutofit/>
      </a:bodyPr>
      <a:lstStyle>
        <a:defPPr algn="l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261B01666DE43883C1713ABEFA6D0" ma:contentTypeVersion="6" ma:contentTypeDescription="Create a new document." ma:contentTypeScope="" ma:versionID="e7bfae65a6508f4000b52db4a53350bb">
  <xsd:schema xmlns:xsd="http://www.w3.org/2001/XMLSchema" xmlns:xs="http://www.w3.org/2001/XMLSchema" xmlns:p="http://schemas.microsoft.com/office/2006/metadata/properties" xmlns:ns2="931b3d0b-7018-4d58-8e1f-6bdfe548a47f" xmlns:ns3="87706c4d-d6dc-4fac-a30e-817ef1d0052e" targetNamespace="http://schemas.microsoft.com/office/2006/metadata/properties" ma:root="true" ma:fieldsID="93b7b5c3f55efe8a2becbbfa5996c124" ns2:_="" ns3:_="">
    <xsd:import namespace="931b3d0b-7018-4d58-8e1f-6bdfe548a47f"/>
    <xsd:import namespace="87706c4d-d6dc-4fac-a30e-817ef1d005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b3d0b-7018-4d58-8e1f-6bdfe548a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06c4d-d6dc-4fac-a30e-817ef1d005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38BCD-EE60-4318-BA90-95D7E21EBA1F}">
  <ds:schemaRefs>
    <ds:schemaRef ds:uri="9eb57b53-cec1-4b4c-9104-3e34b1f3a02a"/>
    <ds:schemaRef ds:uri="cd0dc883-96e2-4107-a6b7-f78219f214f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DC7E55-65F6-4673-902C-BCF453F38C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97D4B7-18B3-4FA5-83AE-5DE2698ECDA5}">
  <ds:schemaRefs>
    <ds:schemaRef ds:uri="87706c4d-d6dc-4fac-a30e-817ef1d0052e"/>
    <ds:schemaRef ds:uri="931b3d0b-7018-4d58-8e1f-6bdfe548a4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10003</TotalTime>
  <Words>1096</Words>
  <Application>Microsoft Macintosh PowerPoint</Application>
  <PresentationFormat>On-screen Show (16:9)</PresentationFormat>
  <Paragraphs>262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Arial,Sans-Serif</vt:lpstr>
      <vt:lpstr>Calibri</vt:lpstr>
      <vt:lpstr>Courier New</vt:lpstr>
      <vt:lpstr>Didot</vt:lpstr>
      <vt:lpstr>Gotham Book</vt:lpstr>
      <vt:lpstr>Open Sans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Community Service Center of Northern  Champaign County</vt:lpstr>
      <vt:lpstr>Team Introduction</vt:lpstr>
      <vt:lpstr>Agenda</vt:lpstr>
      <vt:lpstr>Problem Statement &amp; Issue Tree</vt:lpstr>
      <vt:lpstr>Current Donor Info</vt:lpstr>
      <vt:lpstr>Donation Habits</vt:lpstr>
      <vt:lpstr>Donation Habits cont.</vt:lpstr>
      <vt:lpstr>Problem Statement &amp; Issue Tree</vt:lpstr>
      <vt:lpstr>Why are we targeting Gen Z and Millennials</vt:lpstr>
      <vt:lpstr>What motivates Millennials and Generation Z?</vt:lpstr>
      <vt:lpstr>Problem Statement &amp; Issue Tree</vt:lpstr>
      <vt:lpstr>Current fundraisers performance</vt:lpstr>
      <vt:lpstr>Donor Metrics Implementation</vt:lpstr>
      <vt:lpstr>Implementations moving forward</vt:lpstr>
      <vt:lpstr>Questions?</vt:lpstr>
      <vt:lpstr>Appendix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Business Consulting</dc:title>
  <dc:creator>jsingl5@illinois.edu</dc:creator>
  <cp:lastModifiedBy>Zaid Rayyan</cp:lastModifiedBy>
  <cp:revision>239</cp:revision>
  <dcterms:created xsi:type="dcterms:W3CDTF">2018-01-29T04:05:46Z</dcterms:created>
  <dcterms:modified xsi:type="dcterms:W3CDTF">2024-03-08T16:44:10Z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0x01010096F261B01666DE43883C1713ABEFA6D0</vt:lpwstr>
  </property>
</Properties>
</file>